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87" r:id="rId2"/>
    <p:sldMasterId id="2147483791" r:id="rId3"/>
  </p:sldMasterIdLst>
  <p:notesMasterIdLst>
    <p:notesMasterId r:id="rId54"/>
  </p:notesMasterIdLst>
  <p:sldIdLst>
    <p:sldId id="654" r:id="rId4"/>
    <p:sldId id="671" r:id="rId5"/>
    <p:sldId id="672" r:id="rId6"/>
    <p:sldId id="673" r:id="rId7"/>
    <p:sldId id="674" r:id="rId8"/>
    <p:sldId id="675" r:id="rId9"/>
    <p:sldId id="676" r:id="rId10"/>
    <p:sldId id="677" r:id="rId11"/>
    <p:sldId id="678" r:id="rId12"/>
    <p:sldId id="679" r:id="rId13"/>
    <p:sldId id="680" r:id="rId14"/>
    <p:sldId id="681" r:id="rId15"/>
    <p:sldId id="682" r:id="rId16"/>
    <p:sldId id="683" r:id="rId17"/>
    <p:sldId id="684" r:id="rId18"/>
    <p:sldId id="685" r:id="rId19"/>
    <p:sldId id="686" r:id="rId20"/>
    <p:sldId id="687" r:id="rId21"/>
    <p:sldId id="424" r:id="rId22"/>
    <p:sldId id="505" r:id="rId23"/>
    <p:sldId id="575" r:id="rId24"/>
    <p:sldId id="638" r:id="rId25"/>
    <p:sldId id="576" r:id="rId26"/>
    <p:sldId id="577" r:id="rId27"/>
    <p:sldId id="578" r:id="rId28"/>
    <p:sldId id="579" r:id="rId29"/>
    <p:sldId id="580" r:id="rId30"/>
    <p:sldId id="581" r:id="rId31"/>
    <p:sldId id="582" r:id="rId32"/>
    <p:sldId id="583" r:id="rId33"/>
    <p:sldId id="599" r:id="rId34"/>
    <p:sldId id="584" r:id="rId35"/>
    <p:sldId id="585" r:id="rId36"/>
    <p:sldId id="586" r:id="rId37"/>
    <p:sldId id="587" r:id="rId38"/>
    <p:sldId id="588" r:id="rId39"/>
    <p:sldId id="589" r:id="rId40"/>
    <p:sldId id="590" r:id="rId41"/>
    <p:sldId id="591" r:id="rId42"/>
    <p:sldId id="642" r:id="rId43"/>
    <p:sldId id="655" r:id="rId44"/>
    <p:sldId id="656" r:id="rId45"/>
    <p:sldId id="657" r:id="rId46"/>
    <p:sldId id="658" r:id="rId47"/>
    <p:sldId id="659" r:id="rId48"/>
    <p:sldId id="660" r:id="rId49"/>
    <p:sldId id="661" r:id="rId50"/>
    <p:sldId id="662" r:id="rId51"/>
    <p:sldId id="663" r:id="rId52"/>
    <p:sldId id="664" r:id="rId53"/>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1pPr>
    <a:lvl2pPr marL="4572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2pPr>
    <a:lvl3pPr marL="9144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3pPr>
    <a:lvl4pPr marL="13716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4pPr>
    <a:lvl5pPr marL="18288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125" d="100"/>
          <a:sy n="125" d="100"/>
        </p:scale>
        <p:origin x="90" y="168"/>
      </p:cViewPr>
      <p:guideLst>
        <p:guide orient="horz" pos="180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1E3B803-1AA5-4444-80C6-E1ED575F1956}" type="datetime1">
              <a:rPr lang="en-US"/>
              <a:pPr>
                <a:defRPr/>
              </a:pPr>
              <a:t>10/4/2023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99246D5-D797-6F47-BAC7-D0014C688CFD}" type="slidenum">
              <a:rPr lang="en-US"/>
              <a:pPr>
                <a:defRPr/>
              </a:pPr>
              <a:t>‹#›</a:t>
            </a:fld>
            <a:endParaRPr lang="en-US"/>
          </a:p>
        </p:txBody>
      </p:sp>
    </p:spTree>
    <p:extLst>
      <p:ext uri="{BB962C8B-B14F-4D97-AF65-F5344CB8AC3E}">
        <p14:creationId xmlns:p14="http://schemas.microsoft.com/office/powerpoint/2010/main" val="135982033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p:cNvSpPr>
          <p:nvPr>
            <p:ph type="sldImg"/>
          </p:nvPr>
        </p:nvSpPr>
        <p:spPr>
          <a:xfrm>
            <a:off x="685800" y="685800"/>
            <a:ext cx="5486400" cy="3429000"/>
          </a:xfrm>
          <a:ln/>
        </p:spPr>
      </p:sp>
      <p:sp>
        <p:nvSpPr>
          <p:cNvPr id="178179" name="Notes Placeholder 2"/>
          <p:cNvSpPr>
            <a:spLocks noGrp="1"/>
          </p:cNvSpPr>
          <p:nvPr>
            <p:ph type="body" idx="1"/>
          </p:nvPr>
        </p:nvSpPr>
        <p:spPr>
          <a:noFill/>
          <a:ln/>
        </p:spPr>
        <p:txBody>
          <a:bodyPr/>
          <a:lstStyle/>
          <a:p>
            <a:endParaRPr lang="en-US" dirty="0">
              <a:latin typeface="Times New Roman" charset="0"/>
              <a:ea typeface="ＭＳ Ｐゴシック" charset="-128"/>
              <a:cs typeface="ＭＳ Ｐゴシック" charset="-128"/>
            </a:endParaRPr>
          </a:p>
        </p:txBody>
      </p:sp>
      <p:sp>
        <p:nvSpPr>
          <p:cNvPr id="178180" name="Slide Number Placeholder 3"/>
          <p:cNvSpPr>
            <a:spLocks noGrp="1"/>
          </p:cNvSpPr>
          <p:nvPr>
            <p:ph type="sldNum" sz="quarter" idx="5"/>
          </p:nvPr>
        </p:nvSpPr>
        <p:spPr>
          <a:noFill/>
        </p:spPr>
        <p:txBody>
          <a:bodyPr/>
          <a:lstStyle/>
          <a:p>
            <a:fld id="{7A908E00-6592-2642-B910-4C1491EDF6D1}"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hu-HU">
                <a:ea typeface="ＭＳ Ｐゴシック" charset="-128"/>
                <a:cs typeface="ＭＳ Ｐゴシック" charset="-128"/>
              </a:rPr>
              <a:t>As we can see, the BA model gets approximatelly right the small world effect, the degree distribution. When it comes to the clustering coefficient, the bad news is that it still decreases with the system size. The good news, is that it decreases slower that the ER prediction. Most important, however, the real difference is this: the model is really a modeling platform, that can be adjusted to the properties of real networks– we will see that in fact it can generate a finite, system size independnet clustering coefficient, if our main goal is to do just that.</a:t>
            </a:r>
          </a:p>
          <a:p>
            <a:endParaRPr lang="hu-HU">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70B45A88-F432-7141-8E29-CA58916BC23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11</a:t>
            </a:fld>
            <a:endParaRPr lang="en-US"/>
          </a:p>
        </p:txBody>
      </p:sp>
    </p:spTree>
    <p:extLst>
      <p:ext uri="{BB962C8B-B14F-4D97-AF65-F5344CB8AC3E}">
        <p14:creationId xmlns:p14="http://schemas.microsoft.com/office/powerpoint/2010/main" val="4045048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12</a:t>
            </a:fld>
            <a:endParaRPr lang="en-US"/>
          </a:p>
        </p:txBody>
      </p:sp>
    </p:spTree>
    <p:extLst>
      <p:ext uri="{BB962C8B-B14F-4D97-AF65-F5344CB8AC3E}">
        <p14:creationId xmlns:p14="http://schemas.microsoft.com/office/powerpoint/2010/main" val="23558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13</a:t>
            </a:fld>
            <a:endParaRPr lang="en-US"/>
          </a:p>
        </p:txBody>
      </p:sp>
    </p:spTree>
    <p:extLst>
      <p:ext uri="{BB962C8B-B14F-4D97-AF65-F5344CB8AC3E}">
        <p14:creationId xmlns:p14="http://schemas.microsoft.com/office/powerpoint/2010/main" val="769905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14</a:t>
            </a:fld>
            <a:endParaRPr lang="en-US"/>
          </a:p>
        </p:txBody>
      </p:sp>
    </p:spTree>
    <p:extLst>
      <p:ext uri="{BB962C8B-B14F-4D97-AF65-F5344CB8AC3E}">
        <p14:creationId xmlns:p14="http://schemas.microsoft.com/office/powerpoint/2010/main" val="2046436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15</a:t>
            </a:fld>
            <a:endParaRPr lang="en-US"/>
          </a:p>
        </p:txBody>
      </p:sp>
    </p:spTree>
    <p:extLst>
      <p:ext uri="{BB962C8B-B14F-4D97-AF65-F5344CB8AC3E}">
        <p14:creationId xmlns:p14="http://schemas.microsoft.com/office/powerpoint/2010/main" val="1151311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16</a:t>
            </a:fld>
            <a:endParaRPr lang="en-US"/>
          </a:p>
        </p:txBody>
      </p:sp>
    </p:spTree>
    <p:extLst>
      <p:ext uri="{BB962C8B-B14F-4D97-AF65-F5344CB8AC3E}">
        <p14:creationId xmlns:p14="http://schemas.microsoft.com/office/powerpoint/2010/main" val="57727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17</a:t>
            </a:fld>
            <a:endParaRPr lang="en-US"/>
          </a:p>
        </p:txBody>
      </p:sp>
    </p:spTree>
    <p:extLst>
      <p:ext uri="{BB962C8B-B14F-4D97-AF65-F5344CB8AC3E}">
        <p14:creationId xmlns:p14="http://schemas.microsoft.com/office/powerpoint/2010/main" val="658301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18</a:t>
            </a:fld>
            <a:endParaRPr lang="en-US"/>
          </a:p>
        </p:txBody>
      </p:sp>
    </p:spTree>
    <p:extLst>
      <p:ext uri="{BB962C8B-B14F-4D97-AF65-F5344CB8AC3E}">
        <p14:creationId xmlns:p14="http://schemas.microsoft.com/office/powerpoint/2010/main" val="658301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reality</a:t>
            </a:r>
            <a:r>
              <a:rPr lang="en-US" baseline="0" dirty="0"/>
              <a:t> we see significant deviations from the neutral behavior.</a:t>
            </a:r>
          </a:p>
          <a:p>
            <a:endParaRPr lang="en-US" dirty="0"/>
          </a:p>
        </p:txBody>
      </p:sp>
      <p:sp>
        <p:nvSpPr>
          <p:cNvPr id="4" name="Slide Number Placeholder 3"/>
          <p:cNvSpPr>
            <a:spLocks noGrp="1"/>
          </p:cNvSpPr>
          <p:nvPr>
            <p:ph type="sldNum" sz="quarter" idx="10"/>
          </p:nvPr>
        </p:nvSpPr>
        <p:spPr/>
        <p:txBody>
          <a:bodyPr/>
          <a:lstStyle/>
          <a:p>
            <a:pPr>
              <a:defRPr/>
            </a:pPr>
            <a:fld id="{299246D5-D797-6F47-BAC7-D0014C688CFD}" type="slidenum">
              <a:rPr lang="en-US"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a:t>
            </a:fld>
            <a:endParaRPr lang="en-US"/>
          </a:p>
        </p:txBody>
      </p:sp>
    </p:spTree>
    <p:extLst>
      <p:ext uri="{BB962C8B-B14F-4D97-AF65-F5344CB8AC3E}">
        <p14:creationId xmlns:p14="http://schemas.microsoft.com/office/powerpoint/2010/main" val="1699609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itchFamily="34" charset="-128"/>
              </a:rPr>
              <a:t>We are interested only in SF networks, as ER network do not have hubs, and thus the problem is less acute. </a:t>
            </a:r>
          </a:p>
          <a:p>
            <a:endParaRPr lang="en-US" altLang="en-US">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CB104A13-FD6A-4C51-BF7F-58F952A7B30D}" type="slidenum">
              <a:rPr lang="en-US" smtClean="0">
                <a:solidFill>
                  <a:prstClr val="black"/>
                </a:solidFill>
              </a:rPr>
              <a:pPr>
                <a:defRPr/>
              </a:pPr>
              <a:t>47</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3</a:t>
            </a:fld>
            <a:endParaRPr lang="en-US"/>
          </a:p>
        </p:txBody>
      </p:sp>
    </p:spTree>
    <p:extLst>
      <p:ext uri="{BB962C8B-B14F-4D97-AF65-F5344CB8AC3E}">
        <p14:creationId xmlns:p14="http://schemas.microsoft.com/office/powerpoint/2010/main" val="578718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4</a:t>
            </a:fld>
            <a:endParaRPr lang="en-US"/>
          </a:p>
        </p:txBody>
      </p:sp>
    </p:spTree>
    <p:extLst>
      <p:ext uri="{BB962C8B-B14F-4D97-AF65-F5344CB8AC3E}">
        <p14:creationId xmlns:p14="http://schemas.microsoft.com/office/powerpoint/2010/main" val="4085063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hu-HU">
                <a:ea typeface="ＭＳ Ｐゴシック" charset="-128"/>
                <a:cs typeface="ＭＳ Ｐゴシック" charset="-128"/>
              </a:rPr>
              <a:t>It also </a:t>
            </a:r>
          </a:p>
        </p:txBody>
      </p:sp>
      <p:sp>
        <p:nvSpPr>
          <p:cNvPr id="4" name="Slide Number Placeholder 3"/>
          <p:cNvSpPr>
            <a:spLocks noGrp="1"/>
          </p:cNvSpPr>
          <p:nvPr>
            <p:ph type="sldNum" sz="quarter" idx="5"/>
          </p:nvPr>
        </p:nvSpPr>
        <p:spPr/>
        <p:txBody>
          <a:bodyPr/>
          <a:lstStyle/>
          <a:p>
            <a:pPr>
              <a:defRPr/>
            </a:pPr>
            <a:fld id="{1E84D60F-D74B-134C-8284-5C5FEA68853D}" type="slidenum">
              <a:rPr lang="en-US" smtClean="0"/>
              <a:pPr>
                <a:defRPr/>
              </a:pPr>
              <a:t>5</a:t>
            </a:fld>
            <a:endParaRPr lang="en-US"/>
          </a:p>
        </p:txBody>
      </p:sp>
    </p:spTree>
    <p:extLst>
      <p:ext uri="{BB962C8B-B14F-4D97-AF65-F5344CB8AC3E}">
        <p14:creationId xmlns:p14="http://schemas.microsoft.com/office/powerpoint/2010/main" val="3343346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hu-HU">
                <a:ea typeface="ＭＳ Ｐゴシック" charset="-128"/>
                <a:cs typeface="ＭＳ Ｐゴシック" charset="-128"/>
              </a:rPr>
              <a:t>It also </a:t>
            </a:r>
          </a:p>
        </p:txBody>
      </p:sp>
      <p:sp>
        <p:nvSpPr>
          <p:cNvPr id="4" name="Slide Number Placeholder 3"/>
          <p:cNvSpPr>
            <a:spLocks noGrp="1"/>
          </p:cNvSpPr>
          <p:nvPr>
            <p:ph type="sldNum" sz="quarter" idx="5"/>
          </p:nvPr>
        </p:nvSpPr>
        <p:spPr/>
        <p:txBody>
          <a:bodyPr/>
          <a:lstStyle/>
          <a:p>
            <a:pPr>
              <a:defRPr/>
            </a:pPr>
            <a:fld id="{D15B0C07-48A6-FB42-9D82-A616CF934910}" type="slidenum">
              <a:rPr lang="en-US" smtClean="0"/>
              <a:pPr>
                <a:defRPr/>
              </a:pPr>
              <a:t>6</a:t>
            </a:fld>
            <a:endParaRPr lang="en-US"/>
          </a:p>
        </p:txBody>
      </p:sp>
    </p:spTree>
    <p:extLst>
      <p:ext uri="{BB962C8B-B14F-4D97-AF65-F5344CB8AC3E}">
        <p14:creationId xmlns:p14="http://schemas.microsoft.com/office/powerpoint/2010/main" val="2553081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7</a:t>
            </a:fld>
            <a:endParaRPr lang="en-US"/>
          </a:p>
        </p:txBody>
      </p:sp>
    </p:spTree>
    <p:extLst>
      <p:ext uri="{BB962C8B-B14F-4D97-AF65-F5344CB8AC3E}">
        <p14:creationId xmlns:p14="http://schemas.microsoft.com/office/powerpoint/2010/main" val="383741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8</a:t>
            </a:fld>
            <a:endParaRPr lang="en-US"/>
          </a:p>
        </p:txBody>
      </p:sp>
    </p:spTree>
    <p:extLst>
      <p:ext uri="{BB962C8B-B14F-4D97-AF65-F5344CB8AC3E}">
        <p14:creationId xmlns:p14="http://schemas.microsoft.com/office/powerpoint/2010/main" val="160538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9</a:t>
            </a:fld>
            <a:endParaRPr lang="en-US"/>
          </a:p>
        </p:txBody>
      </p:sp>
    </p:spTree>
    <p:extLst>
      <p:ext uri="{BB962C8B-B14F-4D97-AF65-F5344CB8AC3E}">
        <p14:creationId xmlns:p14="http://schemas.microsoft.com/office/powerpoint/2010/main" val="5958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3"/>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6332301-F448-F24B-84DB-5C7136CE2CAC}" type="datetime1">
              <a:rPr lang="en-US"/>
              <a:pPr>
                <a:defRPr/>
              </a:pPr>
              <a:t>10/4/2023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2AD468-F881-2047-835E-ADD4E4D4438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4022EC7-0FA2-5C44-852F-2C69ABBEA6B2}" type="datetime1">
              <a:rPr lang="en-US"/>
              <a:pPr>
                <a:defRPr/>
              </a:pPr>
              <a:t>10/4/2023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DA1A4A-F067-7C43-803D-A012D7B078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3"/>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73"/>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151E1F6-8EB2-8E42-B19F-69082F355E59}" type="datetime1">
              <a:rPr lang="en-US"/>
              <a:pPr>
                <a:defRPr/>
              </a:pPr>
              <a:t>10/4/2023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E0288-9D25-3A45-AC8B-49D6930EA93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D1C97F-5F3C-B04B-BF7A-AAC4889578C2}" type="datetimeFigureOut">
              <a:rPr lang="en-US" smtClean="0">
                <a:solidFill>
                  <a:prstClr val="black">
                    <a:tint val="75000"/>
                  </a:prstClr>
                </a:solidFill>
              </a:rPr>
              <a:pPr/>
              <a:t>10/4/2023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36C7F4-3B8E-8A4A-9E90-0864C89D00F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3"/>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DC0A400-FE2E-4EED-8F8B-EDC48AE7B25B}" type="datetime1">
              <a:rPr lang="en-US"/>
              <a:pPr>
                <a:defRPr/>
              </a:pPr>
              <a:t>10/4/2023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77A93B-660B-4032-BF7E-B1E309F1D079}" type="slidenum">
              <a:rPr lang="en-US"/>
              <a:pPr>
                <a:defRPr/>
              </a:pPr>
              <a:t>‹#›</a:t>
            </a:fld>
            <a:endParaRPr lang="en-US"/>
          </a:p>
        </p:txBody>
      </p:sp>
    </p:spTree>
    <p:extLst>
      <p:ext uri="{BB962C8B-B14F-4D97-AF65-F5344CB8AC3E}">
        <p14:creationId xmlns:p14="http://schemas.microsoft.com/office/powerpoint/2010/main" val="1436753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DDAF89-E84E-4538-AAC3-C1727B584460}" type="datetime1">
              <a:rPr lang="en-US"/>
              <a:pPr>
                <a:defRPr/>
              </a:pPr>
              <a:t>10/4/2023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AA5FD1-2ED7-495B-AEAB-DB72C2D5542D}" type="slidenum">
              <a:rPr lang="en-US"/>
              <a:pPr>
                <a:defRPr/>
              </a:pPr>
              <a:t>‹#›</a:t>
            </a:fld>
            <a:endParaRPr lang="en-US"/>
          </a:p>
        </p:txBody>
      </p:sp>
    </p:spTree>
    <p:extLst>
      <p:ext uri="{BB962C8B-B14F-4D97-AF65-F5344CB8AC3E}">
        <p14:creationId xmlns:p14="http://schemas.microsoft.com/office/powerpoint/2010/main" val="3302595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51F391-D6EF-C341-A6C7-563130BEBE38}" type="datetime1">
              <a:rPr lang="en-US"/>
              <a:pPr>
                <a:defRPr/>
              </a:pPr>
              <a:t>10/4/2023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06DE6E-D35C-4740-8A91-DDB6769DE91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5864B1-E35E-9145-AB56-F6D848E93756}" type="datetime1">
              <a:rPr lang="en-US"/>
              <a:pPr>
                <a:defRPr/>
              </a:pPr>
              <a:t>10/4/2023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C8A167-BD30-244C-9C3E-C11086C2EAC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20D8782-50AE-F44B-826E-77EA27022AFA}" type="datetime1">
              <a:rPr lang="en-US"/>
              <a:pPr>
                <a:defRPr/>
              </a:pPr>
              <a:t>10/4/2023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DEAC11-91D9-0545-B906-508D0062CE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A04A66-7729-594B-AF0C-68FDFCB003FD}" type="datetime1">
              <a:rPr lang="en-US"/>
              <a:pPr>
                <a:defRPr/>
              </a:pPr>
              <a:t>10/4/2023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9DB814-750B-9D45-9F08-EB721A2948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708602B-17E8-3346-B62B-A0FA3A5C26FA}" type="datetime1">
              <a:rPr lang="en-US"/>
              <a:pPr>
                <a:defRPr/>
              </a:pPr>
              <a:t>10/4/2023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18A97C-AA4F-654E-9D46-FE19EEEA61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21A6C35-F727-FE4F-8DD2-AADE6CB721F0}" type="datetime1">
              <a:rPr lang="en-US"/>
              <a:pPr>
                <a:defRPr/>
              </a:pPr>
              <a:t>10/4/2023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B32EBD-2624-E046-AD9F-8DE3D669AE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BEECA69-0DB5-9149-A7C8-C6196C97F182}" type="datetime1">
              <a:rPr lang="en-US"/>
              <a:pPr>
                <a:defRPr/>
              </a:pPr>
              <a:t>10/4/2023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63DE79-3751-8241-8CF0-AE3795C9AE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5CD5AE6-E29D-884C-8A72-48854541331D}" type="datetime1">
              <a:rPr lang="en-US"/>
              <a:pPr>
                <a:defRPr/>
              </a:pPr>
              <a:t>10/4/2023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526D6A-7BBB-2D44-AD35-4BA63335B9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51AE13-7BD2-A74B-99E1-30433B84BE75}" type="datetime1">
              <a:rPr lang="en-US"/>
              <a:pPr>
                <a:defRPr/>
              </a:pPr>
              <a:t>10/4/2023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A1CD94-4161-9C40-875F-098997BC2B8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27543"/>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7"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74A01E1-7053-5944-A43F-CEF8A754E131}" type="datetime1">
              <a:rPr lang="en-US"/>
              <a:pPr>
                <a:defRPr/>
              </a:pPr>
              <a:t>10/4/2023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79D9DC-DB1B-8647-A66D-8BC490DAA91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AB151DF-8F10-CD4B-8B2B-10A2D6455B60}" type="datetime1">
              <a:rPr lang="en-US"/>
              <a:pPr>
                <a:defRPr/>
              </a:pPr>
              <a:t>10/4/2023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59FE74-AC9A-5C4C-BBF1-A6038DA337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AA5B2519-230E-EB47-9E79-CA6069F782CA}" type="datetime1">
              <a:rPr lang="en-US"/>
              <a:pPr>
                <a:defRPr/>
              </a:pPr>
              <a:t>10/4/2023</a:t>
            </a:fld>
            <a:endParaRPr 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8EC338BD-C282-7149-B5F5-625D466CF5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111"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111"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111"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111"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111"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3"/>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FD1C97F-5F3C-B04B-BF7A-AAC4889578C2}" type="datetimeFigureOut">
              <a:rPr lang="en-US" smtClean="0">
                <a:solidFill>
                  <a:prstClr val="black">
                    <a:tint val="75000"/>
                  </a:prstClr>
                </a:solidFill>
                <a:latin typeface="Calibri"/>
                <a:ea typeface="+mn-ea"/>
                <a:cs typeface="+mn-cs"/>
              </a:rPr>
              <a:pPr fontAlgn="auto">
                <a:spcBef>
                  <a:spcPts val="0"/>
                </a:spcBef>
                <a:spcAft>
                  <a:spcPts val="0"/>
                </a:spcAft>
              </a:pPr>
              <a:t>10/4/2023</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5296963"/>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5296963"/>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836C7F4-3B8E-8A4A-9E90-0864C89D00F2}"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40727BF1-1143-A74F-8AF6-CE60A990A96E}" type="datetime1">
              <a:rPr lang="en-US"/>
              <a:pPr>
                <a:defRPr/>
              </a:pPr>
              <a:t>10/4/2023</a:t>
            </a:fld>
            <a:endParaRPr 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3B74FF4F-26AB-6E46-8090-DE5CEB3C84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63" r:id="rId2"/>
    <p:sldLayoutId id="2147483762"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84"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84"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84" charset="0"/>
        <a:buChar char="•"/>
        <a:defRPr sz="2400" kern="1200">
          <a:solidFill>
            <a:schemeClr val="tx1"/>
          </a:solidFill>
          <a:latin typeface="+mn-lt"/>
          <a:ea typeface="ヒラギノ角ゴ Pro W3" pitchFamily="-84" charset="-128"/>
          <a:cs typeface="+mn-cs"/>
        </a:defRPr>
      </a:lvl3pPr>
      <a:lvl4pPr marL="1600200" indent="-228600" algn="l" defTabSz="457200" rtl="0" eaLnBrk="0" fontAlgn="base" hangingPunct="0">
        <a:spcBef>
          <a:spcPct val="20000"/>
        </a:spcBef>
        <a:spcAft>
          <a:spcPct val="0"/>
        </a:spcAft>
        <a:buFont typeface="Arial" pitchFamily="-84" charset="0"/>
        <a:buChar char="–"/>
        <a:defRPr sz="2000" kern="1200">
          <a:solidFill>
            <a:schemeClr val="tx1"/>
          </a:solidFill>
          <a:latin typeface="+mn-lt"/>
          <a:ea typeface="ヒラギノ角ゴ Pro W3" pitchFamily="-84" charset="-128"/>
          <a:cs typeface="+mn-cs"/>
        </a:defRPr>
      </a:lvl4pPr>
      <a:lvl5pPr marL="2057400" indent="-228600" algn="l" defTabSz="457200" rtl="0" eaLnBrk="0" fontAlgn="base" hangingPunct="0">
        <a:spcBef>
          <a:spcPct val="20000"/>
        </a:spcBef>
        <a:spcAft>
          <a:spcPct val="0"/>
        </a:spcAft>
        <a:buFont typeface="Arial" pitchFamily="-84" charset="0"/>
        <a:buChar char="»"/>
        <a:defRPr sz="2000" kern="1200">
          <a:solidFill>
            <a:schemeClr val="tx1"/>
          </a:solidFill>
          <a:latin typeface="+mn-lt"/>
          <a:ea typeface="ヒラギノ角ゴ Pro W3"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localhost/Users/kimalbrecht/Documents/CCNR/02.network-science-book/slides/CLASS1-Introduction/Background-Rete-preview.mov" TargetMode="External"/><Relationship Id="rId1" Type="http://schemas.microsoft.com/office/2007/relationships/media" Target="file://localhost/Users/kimalbrecht/Documents/CCNR/02.network-science-book/slides/CLASS1-Introduction/Background-Rete-preview.mov"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19.bin"/><Relationship Id="rId18" Type="http://schemas.openxmlformats.org/officeDocument/2006/relationships/image" Target="../media/image28.emf"/><Relationship Id="rId26" Type="http://schemas.openxmlformats.org/officeDocument/2006/relationships/image" Target="../media/image33.emf"/><Relationship Id="rId3" Type="http://schemas.openxmlformats.org/officeDocument/2006/relationships/image" Target="../media/image20.wmf"/><Relationship Id="rId21" Type="http://schemas.openxmlformats.org/officeDocument/2006/relationships/oleObject" Target="../embeddings/oleObject22.bin"/><Relationship Id="rId7" Type="http://schemas.openxmlformats.org/officeDocument/2006/relationships/oleObject" Target="../embeddings/oleObject16.bin"/><Relationship Id="rId12" Type="http://schemas.openxmlformats.org/officeDocument/2006/relationships/oleObject" Target="../embeddings/oleObject18.bin"/><Relationship Id="rId17" Type="http://schemas.openxmlformats.org/officeDocument/2006/relationships/oleObject" Target="../embeddings/oleObject21.bin"/><Relationship Id="rId25" Type="http://schemas.openxmlformats.org/officeDocument/2006/relationships/oleObject" Target="../embeddings/oleObject24.bin"/><Relationship Id="rId2" Type="http://schemas.openxmlformats.org/officeDocument/2006/relationships/notesSlide" Target="../notesSlides/notesSlide10.xml"/><Relationship Id="rId16" Type="http://schemas.openxmlformats.org/officeDocument/2006/relationships/image" Target="../media/image27.wmf"/><Relationship Id="rId20" Type="http://schemas.openxmlformats.org/officeDocument/2006/relationships/image" Target="../media/image30.png"/><Relationship Id="rId1" Type="http://schemas.openxmlformats.org/officeDocument/2006/relationships/slideLayout" Target="../slideLayouts/slideLayout17.xml"/><Relationship Id="rId6" Type="http://schemas.openxmlformats.org/officeDocument/2006/relationships/image" Target="../media/image22.wmf"/><Relationship Id="rId11" Type="http://schemas.openxmlformats.org/officeDocument/2006/relationships/image" Target="../media/image25.wmf"/><Relationship Id="rId24" Type="http://schemas.openxmlformats.org/officeDocument/2006/relationships/image" Target="../media/image32.emf"/><Relationship Id="rId5" Type="http://schemas.openxmlformats.org/officeDocument/2006/relationships/image" Target="../media/image21.emf"/><Relationship Id="rId15" Type="http://schemas.openxmlformats.org/officeDocument/2006/relationships/oleObject" Target="../embeddings/oleObject20.bin"/><Relationship Id="rId23" Type="http://schemas.openxmlformats.org/officeDocument/2006/relationships/oleObject" Target="../embeddings/oleObject23.bin"/><Relationship Id="rId28" Type="http://schemas.openxmlformats.org/officeDocument/2006/relationships/image" Target="../media/image34.emf"/><Relationship Id="rId10" Type="http://schemas.openxmlformats.org/officeDocument/2006/relationships/oleObject" Target="../embeddings/oleObject17.bin"/><Relationship Id="rId19" Type="http://schemas.openxmlformats.org/officeDocument/2006/relationships/image" Target="../media/image29.png"/><Relationship Id="rId4" Type="http://schemas.openxmlformats.org/officeDocument/2006/relationships/oleObject" Target="../embeddings/oleObject15.bin"/><Relationship Id="rId9" Type="http://schemas.openxmlformats.org/officeDocument/2006/relationships/image" Target="../media/image24.png"/><Relationship Id="rId14" Type="http://schemas.openxmlformats.org/officeDocument/2006/relationships/image" Target="../media/image26.emf"/><Relationship Id="rId22" Type="http://schemas.openxmlformats.org/officeDocument/2006/relationships/image" Target="../media/image31.wmf"/><Relationship Id="rId27" Type="http://schemas.openxmlformats.org/officeDocument/2006/relationships/oleObject" Target="../embeddings/oleObject25.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40.wmf"/><Relationship Id="rId3" Type="http://schemas.openxmlformats.org/officeDocument/2006/relationships/image" Target="../media/image35.jpeg"/><Relationship Id="rId7" Type="http://schemas.openxmlformats.org/officeDocument/2006/relationships/image" Target="../media/image37.wmf"/><Relationship Id="rId12" Type="http://schemas.openxmlformats.org/officeDocument/2006/relationships/oleObject" Target="../embeddings/oleObject30.bin"/><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oleObject" Target="../embeddings/oleObject27.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8.wmf"/></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45.emf"/></Relationships>
</file>

<file path=ppt/slides/_rels/slide1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4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49.emf"/><Relationship Id="rId4" Type="http://schemas.openxmlformats.org/officeDocument/2006/relationships/image" Target="../media/image4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50.emf"/><Relationship Id="rId7" Type="http://schemas.openxmlformats.org/officeDocument/2006/relationships/image" Target="../media/image52.emf"/><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6.bin"/><Relationship Id="rId5" Type="http://schemas.openxmlformats.org/officeDocument/2006/relationships/image" Target="../media/image51.emf"/><Relationship Id="rId4" Type="http://schemas.openxmlformats.org/officeDocument/2006/relationships/oleObject" Target="../embeddings/oleObject35.bin"/><Relationship Id="rId9" Type="http://schemas.openxmlformats.org/officeDocument/2006/relationships/image" Target="../media/image53.emf"/></Relationships>
</file>

<file path=ppt/slides/_rels/slide21.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54.emf"/><Relationship Id="rId7" Type="http://schemas.openxmlformats.org/officeDocument/2006/relationships/image" Target="../media/image57.emf"/><Relationship Id="rId2" Type="http://schemas.openxmlformats.org/officeDocument/2006/relationships/oleObject" Target="../embeddings/oleObject38.bin"/><Relationship Id="rId1" Type="http://schemas.openxmlformats.org/officeDocument/2006/relationships/slideLayout" Target="../slideLayouts/slideLayout6.xml"/><Relationship Id="rId6" Type="http://schemas.openxmlformats.org/officeDocument/2006/relationships/image" Target="../media/image56.emf"/><Relationship Id="rId5" Type="http://schemas.openxmlformats.org/officeDocument/2006/relationships/image" Target="../media/image55.emf"/><Relationship Id="rId10" Type="http://schemas.openxmlformats.org/officeDocument/2006/relationships/image" Target="../media/image59.emf"/><Relationship Id="rId4" Type="http://schemas.openxmlformats.org/officeDocument/2006/relationships/oleObject" Target="../embeddings/oleObject39.bin"/><Relationship Id="rId9" Type="http://schemas.openxmlformats.org/officeDocument/2006/relationships/oleObject" Target="../embeddings/oleObject40.bin"/></Relationships>
</file>

<file path=ppt/slides/_rels/slide22.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oleObject" Target="../embeddings/oleObject41.bin"/><Relationship Id="rId7" Type="http://schemas.openxmlformats.org/officeDocument/2006/relationships/oleObject" Target="../embeddings/oleObject42.bin"/><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slides/_rels/slide23.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image" Target="../media/image64.emf"/><Relationship Id="rId7" Type="http://schemas.openxmlformats.org/officeDocument/2006/relationships/oleObject" Target="../embeddings/oleObject44.bin"/><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66.emf"/><Relationship Id="rId5" Type="http://schemas.openxmlformats.org/officeDocument/2006/relationships/image" Target="../media/image65.emf"/><Relationship Id="rId10" Type="http://schemas.openxmlformats.org/officeDocument/2006/relationships/image" Target="../media/image69.emf"/><Relationship Id="rId4" Type="http://schemas.openxmlformats.org/officeDocument/2006/relationships/oleObject" Target="../embeddings/oleObject43.bin"/><Relationship Id="rId9" Type="http://schemas.openxmlformats.org/officeDocument/2006/relationships/image" Target="../media/image68.emf"/></Relationships>
</file>

<file path=ppt/slides/_rels/slide24.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70.emf"/><Relationship Id="rId7" Type="http://schemas.openxmlformats.org/officeDocument/2006/relationships/image" Target="../media/image72.emf"/><Relationship Id="rId2" Type="http://schemas.openxmlformats.org/officeDocument/2006/relationships/oleObject" Target="../embeddings/oleObject45.bin"/><Relationship Id="rId1" Type="http://schemas.openxmlformats.org/officeDocument/2006/relationships/slideLayout" Target="../slideLayouts/slideLayout6.xml"/><Relationship Id="rId6" Type="http://schemas.openxmlformats.org/officeDocument/2006/relationships/oleObject" Target="../embeddings/oleObject47.bin"/><Relationship Id="rId5" Type="http://schemas.openxmlformats.org/officeDocument/2006/relationships/image" Target="../media/image71.emf"/><Relationship Id="rId4" Type="http://schemas.openxmlformats.org/officeDocument/2006/relationships/oleObject" Target="../embeddings/oleObject46.bin"/></Relationships>
</file>

<file path=ppt/slides/_rels/slide25.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image" Target="../media/image74.emf"/><Relationship Id="rId7" Type="http://schemas.openxmlformats.org/officeDocument/2006/relationships/oleObject" Target="../embeddings/oleObject50.bin"/><Relationship Id="rId2" Type="http://schemas.openxmlformats.org/officeDocument/2006/relationships/oleObject" Target="../embeddings/oleObject48.bin"/><Relationship Id="rId1" Type="http://schemas.openxmlformats.org/officeDocument/2006/relationships/slideLayout" Target="../slideLayouts/slideLayout6.xml"/><Relationship Id="rId6" Type="http://schemas.openxmlformats.org/officeDocument/2006/relationships/image" Target="../media/image76.emf"/><Relationship Id="rId5" Type="http://schemas.openxmlformats.org/officeDocument/2006/relationships/oleObject" Target="../embeddings/oleObject49.bin"/><Relationship Id="rId4" Type="http://schemas.openxmlformats.org/officeDocument/2006/relationships/image" Target="../media/image75.emf"/></Relationships>
</file>

<file path=ppt/slides/_rels/slide26.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79.emf"/></Relationships>
</file>

<file path=ppt/slides/_rels/slide27.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oleObject" Target="../embeddings/oleObject51.bin"/><Relationship Id="rId1" Type="http://schemas.openxmlformats.org/officeDocument/2006/relationships/slideLayout" Target="../slideLayouts/slideLayout6.xml"/><Relationship Id="rId5" Type="http://schemas.openxmlformats.org/officeDocument/2006/relationships/image" Target="../media/image81.emf"/><Relationship Id="rId4" Type="http://schemas.openxmlformats.org/officeDocument/2006/relationships/oleObject" Target="../embeddings/oleObject52.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87.emf"/><Relationship Id="rId3" Type="http://schemas.openxmlformats.org/officeDocument/2006/relationships/image" Target="../media/image82.emf"/><Relationship Id="rId7" Type="http://schemas.openxmlformats.org/officeDocument/2006/relationships/image" Target="../media/image84.emf"/><Relationship Id="rId12" Type="http://schemas.openxmlformats.org/officeDocument/2006/relationships/oleObject" Target="../embeddings/oleObject58.bin"/><Relationship Id="rId2" Type="http://schemas.openxmlformats.org/officeDocument/2006/relationships/oleObject" Target="../embeddings/oleObject53.bin"/><Relationship Id="rId1" Type="http://schemas.openxmlformats.org/officeDocument/2006/relationships/slideLayout" Target="../slideLayouts/slideLayout6.xml"/><Relationship Id="rId6" Type="http://schemas.openxmlformats.org/officeDocument/2006/relationships/oleObject" Target="../embeddings/oleObject55.bin"/><Relationship Id="rId11" Type="http://schemas.openxmlformats.org/officeDocument/2006/relationships/image" Target="../media/image86.emf"/><Relationship Id="rId5" Type="http://schemas.openxmlformats.org/officeDocument/2006/relationships/image" Target="../media/image83.emf"/><Relationship Id="rId15" Type="http://schemas.openxmlformats.org/officeDocument/2006/relationships/image" Target="../media/image88.e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85.emf"/><Relationship Id="rId14" Type="http://schemas.openxmlformats.org/officeDocument/2006/relationships/oleObject" Target="../embeddings/oleObject59.bin"/></Relationships>
</file>

<file path=ppt/slides/_rels/slide2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95.emf"/><Relationship Id="rId3" Type="http://schemas.openxmlformats.org/officeDocument/2006/relationships/image" Target="../media/image90.emf"/><Relationship Id="rId7" Type="http://schemas.openxmlformats.org/officeDocument/2006/relationships/image" Target="../media/image92.emf"/><Relationship Id="rId12" Type="http://schemas.openxmlformats.org/officeDocument/2006/relationships/oleObject" Target="../embeddings/oleObject65.bin"/><Relationship Id="rId2" Type="http://schemas.openxmlformats.org/officeDocument/2006/relationships/oleObject" Target="../embeddings/oleObject60.bin"/><Relationship Id="rId1" Type="http://schemas.openxmlformats.org/officeDocument/2006/relationships/slideLayout" Target="../slideLayouts/slideLayout6.xml"/><Relationship Id="rId6" Type="http://schemas.openxmlformats.org/officeDocument/2006/relationships/oleObject" Target="../embeddings/oleObject62.bin"/><Relationship Id="rId11" Type="http://schemas.openxmlformats.org/officeDocument/2006/relationships/image" Target="../media/image94.emf"/><Relationship Id="rId5" Type="http://schemas.openxmlformats.org/officeDocument/2006/relationships/image" Target="../media/image91.e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93.emf"/></Relationships>
</file>

<file path=ppt/slides/_rels/slide31.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101.emf"/><Relationship Id="rId3" Type="http://schemas.openxmlformats.org/officeDocument/2006/relationships/image" Target="../media/image96.emf"/><Relationship Id="rId7" Type="http://schemas.openxmlformats.org/officeDocument/2006/relationships/image" Target="../media/image98.emf"/><Relationship Id="rId12" Type="http://schemas.openxmlformats.org/officeDocument/2006/relationships/oleObject" Target="../embeddings/oleObject71.bin"/><Relationship Id="rId2" Type="http://schemas.openxmlformats.org/officeDocument/2006/relationships/oleObject" Target="../embeddings/oleObject66.bin"/><Relationship Id="rId1" Type="http://schemas.openxmlformats.org/officeDocument/2006/relationships/slideLayout" Target="../slideLayouts/slideLayout6.xml"/><Relationship Id="rId6" Type="http://schemas.openxmlformats.org/officeDocument/2006/relationships/oleObject" Target="../embeddings/oleObject68.bin"/><Relationship Id="rId11" Type="http://schemas.openxmlformats.org/officeDocument/2006/relationships/image" Target="../media/image100.emf"/><Relationship Id="rId5" Type="http://schemas.openxmlformats.org/officeDocument/2006/relationships/image" Target="../media/image97.e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99.emf"/></Relationships>
</file>

<file path=ppt/slides/_rels/slide33.xml.rels><?xml version="1.0" encoding="UTF-8" standalone="yes"?>
<Relationships xmlns="http://schemas.openxmlformats.org/package/2006/relationships"><Relationship Id="rId3" Type="http://schemas.openxmlformats.org/officeDocument/2006/relationships/image" Target="../media/image102.emf"/><Relationship Id="rId7" Type="http://schemas.openxmlformats.org/officeDocument/2006/relationships/image" Target="../media/image104.emf"/><Relationship Id="rId2" Type="http://schemas.openxmlformats.org/officeDocument/2006/relationships/oleObject" Target="../embeddings/oleObject72.bin"/><Relationship Id="rId1" Type="http://schemas.openxmlformats.org/officeDocument/2006/relationships/slideLayout" Target="../slideLayouts/slideLayout6.xml"/><Relationship Id="rId6" Type="http://schemas.openxmlformats.org/officeDocument/2006/relationships/oleObject" Target="../embeddings/oleObject74.bin"/><Relationship Id="rId5" Type="http://schemas.openxmlformats.org/officeDocument/2006/relationships/image" Target="../media/image103.emf"/><Relationship Id="rId4" Type="http://schemas.openxmlformats.org/officeDocument/2006/relationships/oleObject" Target="../embeddings/oleObject73.bin"/></Relationships>
</file>

<file path=ppt/slides/_rels/slide34.xml.rels><?xml version="1.0" encoding="UTF-8" standalone="yes"?>
<Relationships xmlns="http://schemas.openxmlformats.org/package/2006/relationships"><Relationship Id="rId8" Type="http://schemas.openxmlformats.org/officeDocument/2006/relationships/image" Target="../media/image79.emf"/><Relationship Id="rId13" Type="http://schemas.openxmlformats.org/officeDocument/2006/relationships/image" Target="../media/image110.emf"/><Relationship Id="rId18" Type="http://schemas.openxmlformats.org/officeDocument/2006/relationships/oleObject" Target="../embeddings/oleObject81.bin"/><Relationship Id="rId3" Type="http://schemas.openxmlformats.org/officeDocument/2006/relationships/oleObject" Target="../embeddings/oleObject75.bin"/><Relationship Id="rId21" Type="http://schemas.openxmlformats.org/officeDocument/2006/relationships/image" Target="../media/image114.emf"/><Relationship Id="rId7" Type="http://schemas.openxmlformats.org/officeDocument/2006/relationships/image" Target="../media/image108.emf"/><Relationship Id="rId12" Type="http://schemas.openxmlformats.org/officeDocument/2006/relationships/oleObject" Target="../embeddings/oleObject78.bin"/><Relationship Id="rId17" Type="http://schemas.openxmlformats.org/officeDocument/2006/relationships/image" Target="../media/image112.emf"/><Relationship Id="rId2" Type="http://schemas.openxmlformats.org/officeDocument/2006/relationships/image" Target="../media/image105.emf"/><Relationship Id="rId16" Type="http://schemas.openxmlformats.org/officeDocument/2006/relationships/oleObject" Target="../embeddings/oleObject80.bin"/><Relationship Id="rId20" Type="http://schemas.openxmlformats.org/officeDocument/2006/relationships/oleObject" Target="../embeddings/oleObject82.bin"/><Relationship Id="rId1" Type="http://schemas.openxmlformats.org/officeDocument/2006/relationships/slideLayout" Target="../slideLayouts/slideLayout6.xml"/><Relationship Id="rId6" Type="http://schemas.openxmlformats.org/officeDocument/2006/relationships/oleObject" Target="../embeddings/oleObject76.bin"/><Relationship Id="rId11" Type="http://schemas.openxmlformats.org/officeDocument/2006/relationships/image" Target="../media/image109.emf"/><Relationship Id="rId5" Type="http://schemas.openxmlformats.org/officeDocument/2006/relationships/image" Target="../media/image107.emf"/><Relationship Id="rId15" Type="http://schemas.openxmlformats.org/officeDocument/2006/relationships/image" Target="../media/image111.emf"/><Relationship Id="rId10" Type="http://schemas.openxmlformats.org/officeDocument/2006/relationships/oleObject" Target="../embeddings/oleObject77.bin"/><Relationship Id="rId19" Type="http://schemas.openxmlformats.org/officeDocument/2006/relationships/image" Target="../media/image113.emf"/><Relationship Id="rId4" Type="http://schemas.openxmlformats.org/officeDocument/2006/relationships/image" Target="../media/image106.emf"/><Relationship Id="rId9" Type="http://schemas.openxmlformats.org/officeDocument/2006/relationships/image" Target="../media/image78.emf"/><Relationship Id="rId14" Type="http://schemas.openxmlformats.org/officeDocument/2006/relationships/oleObject" Target="../embeddings/oleObject79.bin"/></Relationships>
</file>

<file path=ppt/slides/_rels/slide35.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oleObject" Target="../embeddings/oleObject83.bin"/><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16.emf"/><Relationship Id="rId7" Type="http://schemas.openxmlformats.org/officeDocument/2006/relationships/image" Target="../media/image120.emf"/><Relationship Id="rId2" Type="http://schemas.openxmlformats.org/officeDocument/2006/relationships/oleObject" Target="../embeddings/oleObject84.bin"/><Relationship Id="rId1" Type="http://schemas.openxmlformats.org/officeDocument/2006/relationships/slideLayout" Target="../slideLayouts/slideLayout6.xml"/><Relationship Id="rId6" Type="http://schemas.openxmlformats.org/officeDocument/2006/relationships/image" Target="../media/image119.emf"/><Relationship Id="rId5" Type="http://schemas.openxmlformats.org/officeDocument/2006/relationships/image" Target="../media/image118.emf"/><Relationship Id="rId4" Type="http://schemas.openxmlformats.org/officeDocument/2006/relationships/image" Target="../media/image117.e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88.bin"/><Relationship Id="rId13" Type="http://schemas.openxmlformats.org/officeDocument/2006/relationships/image" Target="../media/image126.emf"/><Relationship Id="rId3" Type="http://schemas.openxmlformats.org/officeDocument/2006/relationships/image" Target="../media/image121.emf"/><Relationship Id="rId7" Type="http://schemas.openxmlformats.org/officeDocument/2006/relationships/image" Target="../media/image123.emf"/><Relationship Id="rId12" Type="http://schemas.openxmlformats.org/officeDocument/2006/relationships/oleObject" Target="../embeddings/oleObject90.bin"/><Relationship Id="rId2" Type="http://schemas.openxmlformats.org/officeDocument/2006/relationships/oleObject" Target="../embeddings/oleObject85.bin"/><Relationship Id="rId1" Type="http://schemas.openxmlformats.org/officeDocument/2006/relationships/slideLayout" Target="../slideLayouts/slideLayout6.xml"/><Relationship Id="rId6" Type="http://schemas.openxmlformats.org/officeDocument/2006/relationships/oleObject" Target="../embeddings/oleObject87.bin"/><Relationship Id="rId11" Type="http://schemas.openxmlformats.org/officeDocument/2006/relationships/image" Target="../media/image125.emf"/><Relationship Id="rId5" Type="http://schemas.openxmlformats.org/officeDocument/2006/relationships/image" Target="../media/image122.emf"/><Relationship Id="rId10" Type="http://schemas.openxmlformats.org/officeDocument/2006/relationships/oleObject" Target="../embeddings/oleObject89.bin"/><Relationship Id="rId4" Type="http://schemas.openxmlformats.org/officeDocument/2006/relationships/oleObject" Target="../embeddings/oleObject86.bin"/><Relationship Id="rId9" Type="http://schemas.openxmlformats.org/officeDocument/2006/relationships/image" Target="../media/image124.emf"/></Relationships>
</file>

<file path=ppt/slides/_rels/slide38.x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image" Target="../media/image127.emf"/><Relationship Id="rId1" Type="http://schemas.openxmlformats.org/officeDocument/2006/relationships/slideLayout" Target="../slideLayouts/slideLayout6.xml"/><Relationship Id="rId4" Type="http://schemas.openxmlformats.org/officeDocument/2006/relationships/image" Target="../media/image129.emf"/></Relationships>
</file>

<file path=ppt/slides/_rels/slide39.xml.rels><?xml version="1.0" encoding="UTF-8" standalone="yes"?>
<Relationships xmlns="http://schemas.openxmlformats.org/package/2006/relationships"><Relationship Id="rId2" Type="http://schemas.openxmlformats.org/officeDocument/2006/relationships/image" Target="../media/image130.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9.emf"/><Relationship Id="rId3" Type="http://schemas.openxmlformats.org/officeDocument/2006/relationships/image" Target="../media/image4.png"/><Relationship Id="rId7" Type="http://schemas.openxmlformats.org/officeDocument/2006/relationships/image" Target="../media/image6.emf"/><Relationship Id="rId12" Type="http://schemas.openxmlformats.org/officeDocument/2006/relationships/oleObject" Target="../embeddings/oleObject7.bin"/><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oleObject" Target="../embeddings/oleObject4.bin"/><Relationship Id="rId11" Type="http://schemas.openxmlformats.org/officeDocument/2006/relationships/image" Target="../media/image8.emf"/><Relationship Id="rId5" Type="http://schemas.openxmlformats.org/officeDocument/2006/relationships/image" Target="../media/image5.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7.emf"/></Relationships>
</file>

<file path=ppt/slides/_rels/slide40.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oleObject" Target="../embeddings/oleObject91.bin"/><Relationship Id="rId1" Type="http://schemas.openxmlformats.org/officeDocument/2006/relationships/slideLayout" Target="../slideLayouts/slideLayout12.xml"/><Relationship Id="rId5" Type="http://schemas.openxmlformats.org/officeDocument/2006/relationships/image" Target="../media/image132.emf"/><Relationship Id="rId4" Type="http://schemas.openxmlformats.org/officeDocument/2006/relationships/oleObject" Target="../embeddings/oleObject92.bin"/></Relationships>
</file>

<file path=ppt/slides/_rels/slide41.xml.rels><?xml version="1.0" encoding="UTF-8" standalone="yes"?>
<Relationships xmlns="http://schemas.openxmlformats.org/package/2006/relationships"><Relationship Id="rId8" Type="http://schemas.openxmlformats.org/officeDocument/2006/relationships/image" Target="../media/image136.emf"/><Relationship Id="rId3" Type="http://schemas.openxmlformats.org/officeDocument/2006/relationships/oleObject" Target="../embeddings/oleObject93.bin"/><Relationship Id="rId7" Type="http://schemas.openxmlformats.org/officeDocument/2006/relationships/oleObject" Target="../embeddings/oleObject95.bin"/><Relationship Id="rId2" Type="http://schemas.openxmlformats.org/officeDocument/2006/relationships/image" Target="../media/image133.jpeg"/><Relationship Id="rId1" Type="http://schemas.openxmlformats.org/officeDocument/2006/relationships/slideLayout" Target="../slideLayouts/slideLayout12.xml"/><Relationship Id="rId6" Type="http://schemas.openxmlformats.org/officeDocument/2006/relationships/image" Target="../media/image135.emf"/><Relationship Id="rId5" Type="http://schemas.openxmlformats.org/officeDocument/2006/relationships/oleObject" Target="../embeddings/oleObject94.bin"/><Relationship Id="rId10" Type="http://schemas.openxmlformats.org/officeDocument/2006/relationships/image" Target="../media/image137.emf"/><Relationship Id="rId4" Type="http://schemas.openxmlformats.org/officeDocument/2006/relationships/image" Target="../media/image134.emf"/><Relationship Id="rId9" Type="http://schemas.openxmlformats.org/officeDocument/2006/relationships/oleObject" Target="../embeddings/oleObject96.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143.emf"/><Relationship Id="rId3" Type="http://schemas.openxmlformats.org/officeDocument/2006/relationships/image" Target="../media/image138.emf"/><Relationship Id="rId7" Type="http://schemas.openxmlformats.org/officeDocument/2006/relationships/image" Target="../media/image140.emf"/><Relationship Id="rId12" Type="http://schemas.openxmlformats.org/officeDocument/2006/relationships/oleObject" Target="../embeddings/oleObject102.bin"/><Relationship Id="rId17" Type="http://schemas.openxmlformats.org/officeDocument/2006/relationships/image" Target="../media/image145.emf"/><Relationship Id="rId2" Type="http://schemas.openxmlformats.org/officeDocument/2006/relationships/oleObject" Target="../embeddings/oleObject97.bin"/><Relationship Id="rId16" Type="http://schemas.openxmlformats.org/officeDocument/2006/relationships/oleObject" Target="../embeddings/oleObject104.bin"/><Relationship Id="rId1" Type="http://schemas.openxmlformats.org/officeDocument/2006/relationships/slideLayout" Target="../slideLayouts/slideLayout12.xml"/><Relationship Id="rId6" Type="http://schemas.openxmlformats.org/officeDocument/2006/relationships/oleObject" Target="../embeddings/oleObject99.bin"/><Relationship Id="rId11" Type="http://schemas.openxmlformats.org/officeDocument/2006/relationships/image" Target="../media/image142.emf"/><Relationship Id="rId5" Type="http://schemas.openxmlformats.org/officeDocument/2006/relationships/image" Target="../media/image139.emf"/><Relationship Id="rId15" Type="http://schemas.openxmlformats.org/officeDocument/2006/relationships/image" Target="../media/image144.emf"/><Relationship Id="rId10" Type="http://schemas.openxmlformats.org/officeDocument/2006/relationships/oleObject" Target="../embeddings/oleObject101.bin"/><Relationship Id="rId4" Type="http://schemas.openxmlformats.org/officeDocument/2006/relationships/oleObject" Target="../embeddings/oleObject98.bin"/><Relationship Id="rId9" Type="http://schemas.openxmlformats.org/officeDocument/2006/relationships/image" Target="../media/image141.emf"/><Relationship Id="rId14" Type="http://schemas.openxmlformats.org/officeDocument/2006/relationships/oleObject" Target="../embeddings/oleObject103.bin"/></Relationships>
</file>

<file path=ppt/slides/_rels/slide43.xml.rels><?xml version="1.0" encoding="UTF-8" standalone="yes"?>
<Relationships xmlns="http://schemas.openxmlformats.org/package/2006/relationships"><Relationship Id="rId8" Type="http://schemas.openxmlformats.org/officeDocument/2006/relationships/image" Target="../media/image149.emf"/><Relationship Id="rId13" Type="http://schemas.openxmlformats.org/officeDocument/2006/relationships/oleObject" Target="../embeddings/oleObject110.bin"/><Relationship Id="rId3" Type="http://schemas.openxmlformats.org/officeDocument/2006/relationships/oleObject" Target="../embeddings/oleObject105.bin"/><Relationship Id="rId7" Type="http://schemas.openxmlformats.org/officeDocument/2006/relationships/oleObject" Target="../embeddings/oleObject107.bin"/><Relationship Id="rId12" Type="http://schemas.openxmlformats.org/officeDocument/2006/relationships/image" Target="../media/image151.emf"/><Relationship Id="rId2" Type="http://schemas.openxmlformats.org/officeDocument/2006/relationships/image" Target="../media/image146.emf"/><Relationship Id="rId1" Type="http://schemas.openxmlformats.org/officeDocument/2006/relationships/slideLayout" Target="../slideLayouts/slideLayout13.xml"/><Relationship Id="rId6" Type="http://schemas.openxmlformats.org/officeDocument/2006/relationships/image" Target="../media/image148.emf"/><Relationship Id="rId11" Type="http://schemas.openxmlformats.org/officeDocument/2006/relationships/oleObject" Target="../embeddings/oleObject109.bin"/><Relationship Id="rId5" Type="http://schemas.openxmlformats.org/officeDocument/2006/relationships/oleObject" Target="../embeddings/oleObject106.bin"/><Relationship Id="rId10" Type="http://schemas.openxmlformats.org/officeDocument/2006/relationships/image" Target="../media/image150.emf"/><Relationship Id="rId4" Type="http://schemas.openxmlformats.org/officeDocument/2006/relationships/image" Target="../media/image147.emf"/><Relationship Id="rId9" Type="http://schemas.openxmlformats.org/officeDocument/2006/relationships/oleObject" Target="../embeddings/oleObject108.bin"/><Relationship Id="rId14" Type="http://schemas.openxmlformats.org/officeDocument/2006/relationships/image" Target="../media/image152.emf"/></Relationships>
</file>

<file path=ppt/slides/_rels/slide44.xml.rels><?xml version="1.0" encoding="UTF-8" standalone="yes"?>
<Relationships xmlns="http://schemas.openxmlformats.org/package/2006/relationships"><Relationship Id="rId3" Type="http://schemas.openxmlformats.org/officeDocument/2006/relationships/image" Target="../media/image154.emf"/><Relationship Id="rId2" Type="http://schemas.openxmlformats.org/officeDocument/2006/relationships/image" Target="../media/image153.emf"/><Relationship Id="rId1" Type="http://schemas.openxmlformats.org/officeDocument/2006/relationships/slideLayout" Target="../slideLayouts/slideLayout12.xml"/><Relationship Id="rId5" Type="http://schemas.openxmlformats.org/officeDocument/2006/relationships/image" Target="../media/image155.emf"/><Relationship Id="rId4" Type="http://schemas.openxmlformats.org/officeDocument/2006/relationships/oleObject" Target="../embeddings/oleObject111.bin"/></Relationships>
</file>

<file path=ppt/slides/_rels/slide45.xml.rels><?xml version="1.0" encoding="UTF-8" standalone="yes"?>
<Relationships xmlns="http://schemas.openxmlformats.org/package/2006/relationships"><Relationship Id="rId3" Type="http://schemas.openxmlformats.org/officeDocument/2006/relationships/image" Target="../media/image157.emf"/><Relationship Id="rId2" Type="http://schemas.openxmlformats.org/officeDocument/2006/relationships/image" Target="../media/image156.em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58.emf"/><Relationship Id="rId7" Type="http://schemas.openxmlformats.org/officeDocument/2006/relationships/image" Target="../media/image160.emf"/><Relationship Id="rId2" Type="http://schemas.openxmlformats.org/officeDocument/2006/relationships/oleObject" Target="../embeddings/oleObject112.bin"/><Relationship Id="rId1" Type="http://schemas.openxmlformats.org/officeDocument/2006/relationships/slideLayout" Target="../slideLayouts/slideLayout14.xml"/><Relationship Id="rId6" Type="http://schemas.openxmlformats.org/officeDocument/2006/relationships/oleObject" Target="../embeddings/oleObject114.bin"/><Relationship Id="rId5" Type="http://schemas.openxmlformats.org/officeDocument/2006/relationships/image" Target="../media/image159.emf"/><Relationship Id="rId4" Type="http://schemas.openxmlformats.org/officeDocument/2006/relationships/oleObject" Target="../embeddings/oleObject113.bin"/></Relationships>
</file>

<file path=ppt/slides/_rels/slide47.xml.rels><?xml version="1.0" encoding="UTF-8" standalone="yes"?>
<Relationships xmlns="http://schemas.openxmlformats.org/package/2006/relationships"><Relationship Id="rId8" Type="http://schemas.openxmlformats.org/officeDocument/2006/relationships/image" Target="../media/image163.emf"/><Relationship Id="rId3" Type="http://schemas.openxmlformats.org/officeDocument/2006/relationships/oleObject" Target="../embeddings/oleObject115.bin"/><Relationship Id="rId7" Type="http://schemas.openxmlformats.org/officeDocument/2006/relationships/oleObject" Target="../embeddings/oleObject117.bin"/><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62.emf"/><Relationship Id="rId5" Type="http://schemas.openxmlformats.org/officeDocument/2006/relationships/oleObject" Target="../embeddings/oleObject116.bin"/><Relationship Id="rId10" Type="http://schemas.openxmlformats.org/officeDocument/2006/relationships/image" Target="../media/image164.emf"/><Relationship Id="rId4" Type="http://schemas.openxmlformats.org/officeDocument/2006/relationships/image" Target="../media/image161.emf"/><Relationship Id="rId9" Type="http://schemas.openxmlformats.org/officeDocument/2006/relationships/oleObject" Target="../embeddings/oleObject118.bin"/></Relationships>
</file>

<file path=ppt/slides/_rels/slide48.xml.rels><?xml version="1.0" encoding="UTF-8" standalone="yes"?>
<Relationships xmlns="http://schemas.openxmlformats.org/package/2006/relationships"><Relationship Id="rId8" Type="http://schemas.openxmlformats.org/officeDocument/2006/relationships/image" Target="../media/image168.emf"/><Relationship Id="rId13" Type="http://schemas.openxmlformats.org/officeDocument/2006/relationships/oleObject" Target="../embeddings/oleObject124.bin"/><Relationship Id="rId3" Type="http://schemas.openxmlformats.org/officeDocument/2006/relationships/oleObject" Target="../embeddings/oleObject119.bin"/><Relationship Id="rId7" Type="http://schemas.openxmlformats.org/officeDocument/2006/relationships/oleObject" Target="../embeddings/oleObject121.bin"/><Relationship Id="rId12" Type="http://schemas.openxmlformats.org/officeDocument/2006/relationships/image" Target="../media/image170.emf"/><Relationship Id="rId2" Type="http://schemas.openxmlformats.org/officeDocument/2006/relationships/image" Target="../media/image165.emf"/><Relationship Id="rId1" Type="http://schemas.openxmlformats.org/officeDocument/2006/relationships/slideLayout" Target="../slideLayouts/slideLayout13.xml"/><Relationship Id="rId6" Type="http://schemas.openxmlformats.org/officeDocument/2006/relationships/image" Target="../media/image167.emf"/><Relationship Id="rId11" Type="http://schemas.openxmlformats.org/officeDocument/2006/relationships/oleObject" Target="../embeddings/oleObject123.bin"/><Relationship Id="rId5" Type="http://schemas.openxmlformats.org/officeDocument/2006/relationships/oleObject" Target="../embeddings/oleObject120.bin"/><Relationship Id="rId10" Type="http://schemas.openxmlformats.org/officeDocument/2006/relationships/image" Target="../media/image169.emf"/><Relationship Id="rId4" Type="http://schemas.openxmlformats.org/officeDocument/2006/relationships/image" Target="../media/image166.emf"/><Relationship Id="rId9" Type="http://schemas.openxmlformats.org/officeDocument/2006/relationships/oleObject" Target="../embeddings/oleObject122.bin"/><Relationship Id="rId14" Type="http://schemas.openxmlformats.org/officeDocument/2006/relationships/image" Target="../media/image171.emf"/></Relationships>
</file>

<file path=ppt/slides/_rels/slide49.xml.rels><?xml version="1.0" encoding="UTF-8" standalone="yes"?>
<Relationships xmlns="http://schemas.openxmlformats.org/package/2006/relationships"><Relationship Id="rId3" Type="http://schemas.openxmlformats.org/officeDocument/2006/relationships/image" Target="../media/image173.emf"/><Relationship Id="rId2" Type="http://schemas.openxmlformats.org/officeDocument/2006/relationships/image" Target="../media/image172.emf"/><Relationship Id="rId1" Type="http://schemas.openxmlformats.org/officeDocument/2006/relationships/slideLayout" Target="../slideLayouts/slideLayout12.xml"/><Relationship Id="rId5" Type="http://schemas.openxmlformats.org/officeDocument/2006/relationships/image" Target="../media/image174.emf"/><Relationship Id="rId4" Type="http://schemas.openxmlformats.org/officeDocument/2006/relationships/oleObject" Target="../embeddings/oleObject125.bin"/></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5.wmf"/><Relationship Id="rId5" Type="http://schemas.openxmlformats.org/officeDocument/2006/relationships/oleObject" Target="../embeddings/oleObject11.bin"/><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oleObject12.bin"/><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7.wmf"/><Relationship Id="rId5" Type="http://schemas.openxmlformats.org/officeDocument/2006/relationships/oleObject" Target="../embeddings/oleObject13.bin"/><Relationship Id="rId4" Type="http://schemas.openxmlformats.org/officeDocument/2006/relationships/image" Target="../media/image16.wmf"/><Relationship Id="rId9"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Users/barabasi 1/.Trash/2011-Warsaw-FuturICT-5min/Background-Rete-preview.mov">
            <a:hlinkClick r:id="" action="ppaction://media"/>
          </p:cNvPr>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0" y="0"/>
            <a:ext cx="9144000" cy="5715000"/>
          </a:xfrm>
          <a:prstGeom prst="rect">
            <a:avLst/>
          </a:prstGeom>
          <a:noFill/>
          <a:ln w="9525">
            <a:noFill/>
            <a:miter lim="800000"/>
            <a:headEnd/>
            <a:tailEnd/>
          </a:ln>
        </p:spPr>
      </p:pic>
      <p:sp>
        <p:nvSpPr>
          <p:cNvPr id="5" name="Text Box 2"/>
          <p:cNvSpPr txBox="1">
            <a:spLocks noChangeArrowheads="1"/>
          </p:cNvSpPr>
          <p:nvPr/>
        </p:nvSpPr>
        <p:spPr bwMode="auto">
          <a:xfrm>
            <a:off x="0" y="241304"/>
            <a:ext cx="9144000" cy="2554545"/>
          </a:xfrm>
          <a:prstGeom prst="rect">
            <a:avLst/>
          </a:prstGeom>
          <a:solidFill>
            <a:schemeClr val="bg1">
              <a:alpha val="70000"/>
            </a:schemeClr>
          </a:solidFill>
          <a:ln>
            <a:noFill/>
          </a:ln>
        </p:spPr>
        <p:txBody>
          <a:bodyPr wrap="square">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algn="ctr" eaLnBrk="0" fontAlgn="base" hangingPunct="0">
              <a:spcBef>
                <a:spcPct val="50000"/>
              </a:spcBef>
              <a:spcAft>
                <a:spcPct val="0"/>
              </a:spcAft>
              <a:defRPr sz="2000" b="1">
                <a:solidFill>
                  <a:schemeClr val="tx1"/>
                </a:solidFill>
                <a:latin typeface="Times New Roman" charset="0"/>
                <a:ea typeface="ＭＳ Ｐゴシック" charset="0"/>
              </a:defRPr>
            </a:lvl6pPr>
            <a:lvl7pPr marL="2971800" indent="-228600" algn="ctr" eaLnBrk="0" fontAlgn="base" hangingPunct="0">
              <a:spcBef>
                <a:spcPct val="50000"/>
              </a:spcBef>
              <a:spcAft>
                <a:spcPct val="0"/>
              </a:spcAft>
              <a:defRPr sz="2000" b="1">
                <a:solidFill>
                  <a:schemeClr val="tx1"/>
                </a:solidFill>
                <a:latin typeface="Times New Roman" charset="0"/>
                <a:ea typeface="ＭＳ Ｐゴシック" charset="0"/>
              </a:defRPr>
            </a:lvl7pPr>
            <a:lvl8pPr marL="3429000" indent="-228600" algn="ctr" eaLnBrk="0" fontAlgn="base" hangingPunct="0">
              <a:spcBef>
                <a:spcPct val="50000"/>
              </a:spcBef>
              <a:spcAft>
                <a:spcPct val="0"/>
              </a:spcAft>
              <a:defRPr sz="2000" b="1">
                <a:solidFill>
                  <a:schemeClr val="tx1"/>
                </a:solidFill>
                <a:latin typeface="Times New Roman" charset="0"/>
                <a:ea typeface="ＭＳ Ｐゴシック" charset="0"/>
              </a:defRPr>
            </a:lvl8pPr>
            <a:lvl9pPr marL="3886200" indent="-228600" algn="ctr" eaLnBrk="0" fontAlgn="base" hangingPunct="0">
              <a:spcBef>
                <a:spcPct val="50000"/>
              </a:spcBef>
              <a:spcAft>
                <a:spcPct val="0"/>
              </a:spcAft>
              <a:defRPr sz="2000" b="1">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US" altLang="ko-KR" sz="3200" dirty="0">
                <a:solidFill>
                  <a:srgbClr val="000000"/>
                </a:solidFill>
                <a:latin typeface="Trajan Pro"/>
                <a:cs typeface="Trajan Pro"/>
              </a:rPr>
              <a:t>Frontiers of Network Science</a:t>
            </a:r>
          </a:p>
          <a:p>
            <a:pPr algn="ctr" defTabSz="914400" fontAlgn="base">
              <a:spcBef>
                <a:spcPct val="0"/>
              </a:spcBef>
              <a:spcAft>
                <a:spcPct val="0"/>
              </a:spcAft>
              <a:defRPr/>
            </a:pPr>
            <a:r>
              <a:rPr lang="en-US" altLang="ko-KR" sz="3200">
                <a:solidFill>
                  <a:srgbClr val="000000"/>
                </a:solidFill>
                <a:latin typeface="Trajan Pro"/>
                <a:cs typeface="Trajan Pro"/>
              </a:rPr>
              <a:t>Fall 2023</a:t>
            </a:r>
            <a:endParaRPr lang="en-US" altLang="ko-KR" sz="3200" dirty="0">
              <a:solidFill>
                <a:srgbClr val="000000"/>
              </a:solidFill>
              <a:latin typeface="Trajan Pro"/>
              <a:cs typeface="Trajan Pro"/>
            </a:endParaRPr>
          </a:p>
          <a:p>
            <a:pPr algn="ctr" defTabSz="914400" fontAlgn="base">
              <a:spcBef>
                <a:spcPct val="0"/>
              </a:spcBef>
              <a:spcAft>
                <a:spcPct val="0"/>
              </a:spcAft>
              <a:defRPr/>
            </a:pPr>
            <a:endParaRPr lang="en-US" altLang="ko-KR" sz="3200" dirty="0">
              <a:solidFill>
                <a:srgbClr val="000000"/>
              </a:solidFill>
              <a:latin typeface="Trajan Pro"/>
              <a:cs typeface="Trajan Pro"/>
            </a:endParaRPr>
          </a:p>
          <a:p>
            <a:pPr algn="ctr" defTabSz="914400">
              <a:defRPr/>
            </a:pPr>
            <a:r>
              <a:rPr lang="en-US" altLang="ko-KR" sz="3200" dirty="0">
                <a:solidFill>
                  <a:srgbClr val="000000"/>
                </a:solidFill>
                <a:latin typeface="Trajan Pro"/>
                <a:cs typeface="Trajan Pro"/>
              </a:rPr>
              <a:t>Class 11: Evolving Networks II Degree Correlations</a:t>
            </a:r>
            <a:r>
              <a:rPr lang="en-US" altLang="ko-KR" sz="3200" dirty="0">
                <a:solidFill>
                  <a:srgbClr val="000000"/>
                </a:solidFill>
                <a:latin typeface="Trajan Pro" pitchFamily="-84" charset="0"/>
                <a:ea typeface="Trajan Pro" pitchFamily="-84" charset="0"/>
                <a:cs typeface="Trajan Pro" pitchFamily="-84" charset="0"/>
              </a:rPr>
              <a:t> </a:t>
            </a:r>
            <a:endParaRPr lang="en-US" altLang="ko-KR" sz="3200" dirty="0">
              <a:solidFill>
                <a:srgbClr val="000000"/>
              </a:solidFill>
              <a:latin typeface="Trajan Pro"/>
              <a:cs typeface="Trajan Pro"/>
            </a:endParaRPr>
          </a:p>
          <a:p>
            <a:pPr algn="ctr" defTabSz="914400" fontAlgn="base">
              <a:spcBef>
                <a:spcPct val="0"/>
              </a:spcBef>
              <a:spcAft>
                <a:spcPct val="0"/>
              </a:spcAft>
              <a:defRPr/>
            </a:pPr>
            <a:r>
              <a:rPr lang="en-US" altLang="ko-KR" sz="3200" dirty="0">
                <a:solidFill>
                  <a:srgbClr val="000000"/>
                </a:solidFill>
                <a:latin typeface="Trajan Pro"/>
                <a:cs typeface="Trajan Pro"/>
              </a:rPr>
              <a:t>(Chapters 5 &amp; 7 in Textbook)</a:t>
            </a:r>
          </a:p>
        </p:txBody>
      </p:sp>
      <p:sp>
        <p:nvSpPr>
          <p:cNvPr id="6" name="Rectangle 5"/>
          <p:cNvSpPr>
            <a:spLocks noChangeArrowheads="1"/>
          </p:cNvSpPr>
          <p:nvPr/>
        </p:nvSpPr>
        <p:spPr bwMode="auto">
          <a:xfrm>
            <a:off x="-1588" y="2757858"/>
            <a:ext cx="9145588" cy="2170232"/>
          </a:xfrm>
          <a:prstGeom prst="rect">
            <a:avLst/>
          </a:prstGeom>
          <a:solidFill>
            <a:schemeClr val="bg1">
              <a:alpha val="70000"/>
            </a:schemeClr>
          </a:solidFill>
          <a:ln w="9525">
            <a:noFill/>
            <a:miter lim="800000"/>
            <a:headEnd/>
            <a:tailEnd/>
          </a:ln>
          <a:effectLst/>
        </p:spPr>
        <p:txBody>
          <a:bodyPr lIns="91407" tIns="45704" rIns="91407" bIns="45704">
            <a:prstTxWarp prst="textNoShape">
              <a:avLst/>
            </a:prstTxWarp>
          </a:bodyPr>
          <a:lstStyle/>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r>
              <a:rPr lang="en-US" sz="1400" dirty="0">
                <a:solidFill>
                  <a:srgbClr val="000000"/>
                </a:solidFill>
                <a:ea typeface="ＭＳ Ｐゴシック" charset="0"/>
                <a:cs typeface="Helvetica"/>
              </a:rPr>
              <a:t>based on slides by             </a:t>
            </a:r>
          </a:p>
          <a:p>
            <a:pPr algn="r" defTabSz="914400" fontAlgn="base">
              <a:spcBef>
                <a:spcPct val="0"/>
              </a:spcBef>
              <a:spcAft>
                <a:spcPct val="0"/>
              </a:spcAft>
              <a:defRPr/>
            </a:pPr>
            <a:r>
              <a:rPr lang="en-US" sz="1400" dirty="0">
                <a:solidFill>
                  <a:srgbClr val="000000"/>
                </a:solidFill>
                <a:ea typeface="ＭＳ Ｐゴシック" charset="0"/>
                <a:cs typeface="Helvetica"/>
              </a:rPr>
              <a:t>Albert-</a:t>
            </a:r>
            <a:r>
              <a:rPr lang="en-US" sz="1400" dirty="0" err="1">
                <a:solidFill>
                  <a:srgbClr val="000000"/>
                </a:solidFill>
                <a:ea typeface="ＭＳ Ｐゴシック" charset="0"/>
                <a:cs typeface="Helvetica"/>
              </a:rPr>
              <a:t>László</a:t>
            </a:r>
            <a:r>
              <a:rPr lang="en-US" sz="1400" dirty="0">
                <a:solidFill>
                  <a:srgbClr val="000000"/>
                </a:solidFill>
                <a:ea typeface="ＭＳ Ｐゴシック" charset="0"/>
                <a:cs typeface="Helvetica"/>
              </a:rPr>
              <a:t> Barabási</a:t>
            </a:r>
          </a:p>
          <a:p>
            <a:pPr algn="r" defTabSz="914400" fontAlgn="base">
              <a:spcBef>
                <a:spcPct val="0"/>
              </a:spcBef>
              <a:spcAft>
                <a:spcPct val="0"/>
              </a:spcAft>
              <a:defRPr/>
            </a:pPr>
            <a:r>
              <a:rPr lang="en-US" sz="1400" dirty="0">
                <a:solidFill>
                  <a:srgbClr val="000000"/>
                </a:solidFill>
                <a:ea typeface="ＭＳ Ｐゴシック" charset="0"/>
                <a:cs typeface="Helvetica"/>
              </a:rPr>
              <a:t>and </a:t>
            </a:r>
            <a:r>
              <a:rPr lang="en-US" sz="1400" dirty="0"/>
              <a:t>Roberta Sinatr</a:t>
            </a:r>
            <a:r>
              <a:rPr lang="en-US" sz="1600" dirty="0"/>
              <a:t>a</a:t>
            </a:r>
          </a:p>
        </p:txBody>
      </p:sp>
      <p:sp>
        <p:nvSpPr>
          <p:cNvPr id="177157" name="Text Box 3"/>
          <p:cNvSpPr txBox="1">
            <a:spLocks noChangeArrowheads="1"/>
          </p:cNvSpPr>
          <p:nvPr/>
        </p:nvSpPr>
        <p:spPr bwMode="auto">
          <a:xfrm>
            <a:off x="3149600" y="5197006"/>
            <a:ext cx="3877733" cy="400110"/>
          </a:xfrm>
          <a:prstGeom prst="rect">
            <a:avLst/>
          </a:prstGeom>
          <a:solidFill>
            <a:schemeClr val="bg1">
              <a:alpha val="70000"/>
            </a:schemeClr>
          </a:solidFill>
          <a:ln w="9525">
            <a:noFill/>
            <a:miter lim="800000"/>
            <a:headEnd/>
            <a:tailEnd/>
          </a:ln>
        </p:spPr>
        <p:txBody>
          <a:bodyPr wrap="square" anchor="ctr">
            <a:prstTxWarp prst="textNoShape">
              <a:avLst/>
            </a:prstTxWarp>
            <a:spAutoFit/>
          </a:bodyPr>
          <a:lstStyle/>
          <a:p>
            <a:pPr algn="ctr" defTabSz="914400" fontAlgn="base">
              <a:spcBef>
                <a:spcPct val="0"/>
              </a:spcBef>
              <a:spcAft>
                <a:spcPct val="0"/>
              </a:spcAft>
            </a:pPr>
            <a:r>
              <a:rPr lang="en-US" sz="2000" dirty="0" err="1">
                <a:solidFill>
                  <a:srgbClr val="000000"/>
                </a:solidFill>
                <a:latin typeface="Trajan Pro"/>
                <a:ea typeface="ＭＳ Ｐゴシック" charset="-128"/>
                <a:cs typeface="Trajan Pro"/>
              </a:rPr>
              <a:t>www.BarabasiLab.com</a:t>
            </a:r>
            <a:endParaRPr lang="en-US" sz="2000" dirty="0">
              <a:solidFill>
                <a:srgbClr val="000000"/>
              </a:solidFill>
              <a:latin typeface="Trajan Pro"/>
              <a:ea typeface="ＭＳ Ｐゴシック" charset="-128"/>
              <a:cs typeface="Trajan Pro"/>
            </a:endParaRPr>
          </a:p>
        </p:txBody>
      </p:sp>
      <p:sp>
        <p:nvSpPr>
          <p:cNvPr id="2" name="TextBox 1"/>
          <p:cNvSpPr txBox="1"/>
          <p:nvPr/>
        </p:nvSpPr>
        <p:spPr>
          <a:xfrm>
            <a:off x="2183716" y="3088918"/>
            <a:ext cx="4098623" cy="646331"/>
          </a:xfrm>
          <a:prstGeom prst="rect">
            <a:avLst/>
          </a:prstGeom>
          <a:noFill/>
        </p:spPr>
        <p:txBody>
          <a:bodyPr wrap="none" rtlCol="0">
            <a:spAutoFit/>
          </a:bodyPr>
          <a:lstStyle/>
          <a:p>
            <a:r>
              <a:rPr lang="en-US" sz="3600" b="1" dirty="0"/>
              <a:t>Boleslaw Szymanski </a:t>
            </a:r>
            <a:endParaRPr lang="en-GB"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58" fill="hold"/>
                                        <p:tgtEl>
                                          <p:spTgt spid="1771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77154"/>
                </p:tgtEl>
              </p:cMediaNode>
            </p:video>
            <p:seq concurrent="1" nextAc="seek">
              <p:cTn id="8" restart="whenNotActive" fill="hold" evtFilter="cancelBubble" nodeType="interactiveSeq">
                <p:stCondLst>
                  <p:cond evt="onClick" delay="0">
                    <p:tgtEl>
                      <p:spTgt spid="17715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7154"/>
                                        </p:tgtEl>
                                      </p:cBhvr>
                                    </p:cmd>
                                  </p:childTnLst>
                                </p:cTn>
                              </p:par>
                            </p:childTnLst>
                          </p:cTn>
                        </p:par>
                      </p:childTnLst>
                    </p:cTn>
                  </p:par>
                </p:childTnLst>
              </p:cTn>
              <p:nextCondLst>
                <p:cond evt="onClick" delay="0">
                  <p:tgtEl>
                    <p:spTgt spid="17715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81" name="Picture 2053" descr="fit_diam_er"/>
          <p:cNvPicPr>
            <a:picLocks noChangeAspect="1" noChangeArrowheads="1"/>
          </p:cNvPicPr>
          <p:nvPr/>
        </p:nvPicPr>
        <p:blipFill>
          <a:blip r:embed="rId3"/>
          <a:srcRect/>
          <a:stretch>
            <a:fillRect/>
          </a:stretch>
        </p:blipFill>
        <p:spPr bwMode="auto">
          <a:xfrm>
            <a:off x="-143430" y="512739"/>
            <a:ext cx="3498850" cy="2914650"/>
          </a:xfrm>
          <a:prstGeom prst="rect">
            <a:avLst/>
          </a:prstGeom>
          <a:noFill/>
          <a:ln w="9525">
            <a:noFill/>
            <a:miter lim="800000"/>
            <a:headEnd/>
            <a:tailEnd/>
          </a:ln>
        </p:spPr>
      </p:pic>
      <p:graphicFrame>
        <p:nvGraphicFramePr>
          <p:cNvPr id="83970" name="Object 2051"/>
          <p:cNvGraphicFramePr>
            <a:graphicFrameLocks noChangeAspect="1"/>
          </p:cNvGraphicFramePr>
          <p:nvPr/>
        </p:nvGraphicFramePr>
        <p:xfrm>
          <a:off x="1912938" y="1374246"/>
          <a:ext cx="795337" cy="315912"/>
        </p:xfrm>
        <a:graphic>
          <a:graphicData uri="http://schemas.openxmlformats.org/presentationml/2006/ole">
            <mc:AlternateContent xmlns:mc="http://schemas.openxmlformats.org/markup-compatibility/2006">
              <mc:Choice xmlns:v="urn:schemas-microsoft-com:vml" Requires="v">
                <p:oleObj name="Equation" r:id="rId4" imgW="825500" imgH="393700" progId="Equation.3">
                  <p:embed/>
                </p:oleObj>
              </mc:Choice>
              <mc:Fallback>
                <p:oleObj name="Equation" r:id="rId4" imgW="825500" imgH="393700" progId="Equation.3">
                  <p:embed/>
                  <p:pic>
                    <p:nvPicPr>
                      <p:cNvPr id="83970" name="Object 20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2938" y="1374246"/>
                        <a:ext cx="795337" cy="31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3982" name="Picture 2054" descr="fit_ccoef_er"/>
          <p:cNvPicPr>
            <a:picLocks noChangeAspect="1" noChangeArrowheads="1"/>
          </p:cNvPicPr>
          <p:nvPr/>
        </p:nvPicPr>
        <p:blipFill>
          <a:blip r:embed="rId6"/>
          <a:srcRect/>
          <a:stretch>
            <a:fillRect/>
          </a:stretch>
        </p:blipFill>
        <p:spPr bwMode="auto">
          <a:xfrm>
            <a:off x="3233203" y="533378"/>
            <a:ext cx="3605213" cy="2928938"/>
          </a:xfrm>
          <a:prstGeom prst="rect">
            <a:avLst/>
          </a:prstGeom>
          <a:noFill/>
          <a:ln w="9525">
            <a:noFill/>
            <a:miter lim="800000"/>
            <a:headEnd/>
            <a:tailEnd/>
          </a:ln>
        </p:spPr>
      </p:pic>
      <p:graphicFrame>
        <p:nvGraphicFramePr>
          <p:cNvPr id="83971" name="Object 2052"/>
          <p:cNvGraphicFramePr>
            <a:graphicFrameLocks noChangeAspect="1"/>
          </p:cNvGraphicFramePr>
          <p:nvPr/>
        </p:nvGraphicFramePr>
        <p:xfrm>
          <a:off x="4254500" y="2487083"/>
          <a:ext cx="1135063" cy="192088"/>
        </p:xfrm>
        <a:graphic>
          <a:graphicData uri="http://schemas.openxmlformats.org/presentationml/2006/ole">
            <mc:AlternateContent xmlns:mc="http://schemas.openxmlformats.org/markup-compatibility/2006">
              <mc:Choice xmlns:v="urn:schemas-microsoft-com:vml" Requires="v">
                <p:oleObj name="Equation" r:id="rId7" imgW="622300" imgH="127000" progId="Equation.3">
                  <p:embed/>
                </p:oleObj>
              </mc:Choice>
              <mc:Fallback>
                <p:oleObj name="Equation" r:id="rId7" imgW="622300" imgH="127000" progId="Equation.3">
                  <p:embed/>
                  <p:pic>
                    <p:nvPicPr>
                      <p:cNvPr id="83971" name="Object 20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4500" y="2487083"/>
                        <a:ext cx="1135063" cy="1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2"/>
          <p:cNvGrpSpPr>
            <a:grpSpLocks/>
          </p:cNvGrpSpPr>
          <p:nvPr/>
        </p:nvGrpSpPr>
        <p:grpSpPr bwMode="auto">
          <a:xfrm>
            <a:off x="6227246" y="867827"/>
            <a:ext cx="3455988" cy="2019300"/>
            <a:chOff x="2349" y="1872"/>
            <a:chExt cx="2487" cy="1872"/>
          </a:xfrm>
        </p:grpSpPr>
        <p:grpSp>
          <p:nvGrpSpPr>
            <p:cNvPr id="84014" name="Group 13"/>
            <p:cNvGrpSpPr>
              <a:grpSpLocks/>
            </p:cNvGrpSpPr>
            <p:nvPr/>
          </p:nvGrpSpPr>
          <p:grpSpPr bwMode="auto">
            <a:xfrm>
              <a:off x="2349" y="1872"/>
              <a:ext cx="2487" cy="1872"/>
              <a:chOff x="2349" y="1872"/>
              <a:chExt cx="2487" cy="1872"/>
            </a:xfrm>
          </p:grpSpPr>
          <p:pic>
            <p:nvPicPr>
              <p:cNvPr id="84016" name="Picture 14" descr="out"/>
              <p:cNvPicPr>
                <a:picLocks noChangeAspect="1" noChangeArrowheads="1"/>
              </p:cNvPicPr>
              <p:nvPr/>
            </p:nvPicPr>
            <p:blipFill>
              <a:blip r:embed="rId9"/>
              <a:srcRect t="5060"/>
              <a:stretch>
                <a:fillRect/>
              </a:stretch>
            </p:blipFill>
            <p:spPr bwMode="auto">
              <a:xfrm>
                <a:off x="2349" y="1872"/>
                <a:ext cx="1992" cy="1872"/>
              </a:xfrm>
              <a:prstGeom prst="rect">
                <a:avLst/>
              </a:prstGeom>
              <a:noFill/>
              <a:ln w="9525">
                <a:noFill/>
                <a:miter lim="800000"/>
                <a:headEnd/>
                <a:tailEnd/>
              </a:ln>
            </p:spPr>
          </p:pic>
          <p:sp>
            <p:nvSpPr>
              <p:cNvPr id="84017" name="Text Box 15"/>
              <p:cNvSpPr txBox="1">
                <a:spLocks noChangeArrowheads="1"/>
              </p:cNvSpPr>
              <p:nvPr/>
            </p:nvSpPr>
            <p:spPr bwMode="auto">
              <a:xfrm>
                <a:off x="3280" y="2063"/>
                <a:ext cx="1556" cy="342"/>
              </a:xfrm>
              <a:prstGeom prst="rect">
                <a:avLst/>
              </a:prstGeom>
              <a:noFill/>
              <a:ln w="9525">
                <a:noFill/>
                <a:miter lim="800000"/>
                <a:headEnd/>
                <a:tailEnd/>
              </a:ln>
            </p:spPr>
            <p:txBody>
              <a:bodyPr lIns="91407" tIns="45704" rIns="91407" bIns="45704">
                <a:prstTxWarp prst="textNoShape">
                  <a:avLst/>
                </a:prstTxWarp>
                <a:spAutoFit/>
              </a:bodyPr>
              <a:lstStyle/>
              <a:p>
                <a:r>
                  <a:rPr lang="en-US"/>
                  <a:t>P(</a:t>
                </a:r>
                <a:r>
                  <a:rPr lang="en-US" i="1"/>
                  <a:t>k</a:t>
                </a:r>
                <a:r>
                  <a:rPr lang="en-US"/>
                  <a:t>)  ~ </a:t>
                </a:r>
                <a:r>
                  <a:rPr lang="en-US" i="1"/>
                  <a:t>k</a:t>
                </a:r>
                <a:r>
                  <a:rPr lang="en-US" baseline="30000"/>
                  <a:t>-</a:t>
                </a:r>
                <a:r>
                  <a:rPr lang="en-US" baseline="30000">
                    <a:sym typeface="Symbol" pitchFamily="-84" charset="2"/>
                  </a:rPr>
                  <a:t></a:t>
                </a:r>
                <a:endParaRPr lang="en-US"/>
              </a:p>
            </p:txBody>
          </p:sp>
        </p:grpSp>
        <p:sp>
          <p:nvSpPr>
            <p:cNvPr id="84015" name="Text Box 17"/>
            <p:cNvSpPr txBox="1">
              <a:spLocks noChangeArrowheads="1"/>
            </p:cNvSpPr>
            <p:nvPr/>
          </p:nvSpPr>
          <p:spPr bwMode="auto">
            <a:xfrm>
              <a:off x="3648" y="3034"/>
              <a:ext cx="952" cy="250"/>
            </a:xfrm>
            <a:prstGeom prst="rect">
              <a:avLst/>
            </a:prstGeom>
            <a:noFill/>
            <a:ln w="12700">
              <a:noFill/>
              <a:miter lim="800000"/>
              <a:headEnd/>
              <a:tailEnd/>
            </a:ln>
          </p:spPr>
          <p:txBody>
            <a:bodyPr>
              <a:prstTxWarp prst="textNoShape">
                <a:avLst/>
              </a:prstTxWarp>
              <a:spAutoFit/>
            </a:bodyPr>
            <a:lstStyle/>
            <a:p>
              <a:endParaRPr lang="hu-HU">
                <a:ea typeface="Times New Roman" pitchFamily="-84" charset="0"/>
                <a:cs typeface="Times New Roman" pitchFamily="-84" charset="0"/>
              </a:endParaRPr>
            </a:p>
          </p:txBody>
        </p:sp>
      </p:grpSp>
      <p:sp>
        <p:nvSpPr>
          <p:cNvPr id="83984" name="TextBox 18"/>
          <p:cNvSpPr txBox="1">
            <a:spLocks noChangeArrowheads="1"/>
          </p:cNvSpPr>
          <p:nvPr/>
        </p:nvSpPr>
        <p:spPr bwMode="auto">
          <a:xfrm>
            <a:off x="1033463" y="499527"/>
            <a:ext cx="1389062" cy="369888"/>
          </a:xfrm>
          <a:prstGeom prst="rect">
            <a:avLst/>
          </a:prstGeom>
          <a:noFill/>
          <a:ln w="9525">
            <a:noFill/>
            <a:miter lim="800000"/>
            <a:headEnd/>
            <a:tailEnd/>
          </a:ln>
        </p:spPr>
        <p:txBody>
          <a:bodyPr wrap="none">
            <a:prstTxWarp prst="textNoShape">
              <a:avLst/>
            </a:prstTxWarp>
            <a:spAutoFit/>
          </a:bodyPr>
          <a:lstStyle/>
          <a:p>
            <a:pPr algn="ctr"/>
            <a:r>
              <a:rPr lang="hu-HU" b="1">
                <a:solidFill>
                  <a:srgbClr val="FF0000"/>
                </a:solidFill>
                <a:latin typeface="Helvetica" pitchFamily="-84" charset="0"/>
                <a:ea typeface="Helvetica" pitchFamily="-84" charset="0"/>
                <a:cs typeface="Helvetica" pitchFamily="-84" charset="0"/>
              </a:rPr>
              <a:t>Pathlenght</a:t>
            </a:r>
          </a:p>
        </p:txBody>
      </p:sp>
      <p:sp>
        <p:nvSpPr>
          <p:cNvPr id="83985" name="TextBox 19"/>
          <p:cNvSpPr txBox="1">
            <a:spLocks noChangeArrowheads="1"/>
          </p:cNvSpPr>
          <p:nvPr/>
        </p:nvSpPr>
        <p:spPr bwMode="auto">
          <a:xfrm>
            <a:off x="3973513" y="512227"/>
            <a:ext cx="1325562" cy="368300"/>
          </a:xfrm>
          <a:prstGeom prst="rect">
            <a:avLst/>
          </a:prstGeom>
          <a:noFill/>
          <a:ln w="9525">
            <a:noFill/>
            <a:miter lim="800000"/>
            <a:headEnd/>
            <a:tailEnd/>
          </a:ln>
        </p:spPr>
        <p:txBody>
          <a:bodyPr wrap="none">
            <a:prstTxWarp prst="textNoShape">
              <a:avLst/>
            </a:prstTxWarp>
            <a:spAutoFit/>
          </a:bodyPr>
          <a:lstStyle/>
          <a:p>
            <a:pPr algn="ctr"/>
            <a:r>
              <a:rPr lang="hu-HU" b="1">
                <a:solidFill>
                  <a:srgbClr val="FF0000"/>
                </a:solidFill>
                <a:latin typeface="Helvetica" pitchFamily="-84" charset="0"/>
                <a:ea typeface="Helvetica" pitchFamily="-84" charset="0"/>
                <a:cs typeface="Helvetica" pitchFamily="-84" charset="0"/>
              </a:rPr>
              <a:t>Clustering</a:t>
            </a:r>
          </a:p>
        </p:txBody>
      </p:sp>
      <p:sp>
        <p:nvSpPr>
          <p:cNvPr id="83986" name="TextBox 20"/>
          <p:cNvSpPr txBox="1">
            <a:spLocks noChangeArrowheads="1"/>
          </p:cNvSpPr>
          <p:nvPr/>
        </p:nvSpPr>
        <p:spPr bwMode="auto">
          <a:xfrm>
            <a:off x="6645275" y="501115"/>
            <a:ext cx="1608138" cy="368300"/>
          </a:xfrm>
          <a:prstGeom prst="rect">
            <a:avLst/>
          </a:prstGeom>
          <a:noFill/>
          <a:ln w="9525">
            <a:noFill/>
            <a:miter lim="800000"/>
            <a:headEnd/>
            <a:tailEnd/>
          </a:ln>
        </p:spPr>
        <p:txBody>
          <a:bodyPr wrap="none">
            <a:prstTxWarp prst="textNoShape">
              <a:avLst/>
            </a:prstTxWarp>
            <a:spAutoFit/>
          </a:bodyPr>
          <a:lstStyle/>
          <a:p>
            <a:r>
              <a:rPr lang="hu-HU" b="1">
                <a:solidFill>
                  <a:srgbClr val="FF0000"/>
                </a:solidFill>
                <a:latin typeface="Helvetica" pitchFamily="-84" charset="0"/>
                <a:ea typeface="Helvetica" pitchFamily="-84" charset="0"/>
                <a:cs typeface="Helvetica" pitchFamily="-84" charset="0"/>
              </a:rPr>
              <a:t>Degree Distr.</a:t>
            </a:r>
          </a:p>
        </p:txBody>
      </p:sp>
      <p:graphicFrame>
        <p:nvGraphicFramePr>
          <p:cNvPr id="83973" name="Object 20"/>
          <p:cNvGraphicFramePr>
            <a:graphicFrameLocks noChangeAspect="1"/>
          </p:cNvGraphicFramePr>
          <p:nvPr/>
        </p:nvGraphicFramePr>
        <p:xfrm>
          <a:off x="1419225" y="3816350"/>
          <a:ext cx="1046163" cy="455613"/>
        </p:xfrm>
        <a:graphic>
          <a:graphicData uri="http://schemas.openxmlformats.org/presentationml/2006/ole">
            <mc:AlternateContent xmlns:mc="http://schemas.openxmlformats.org/markup-compatibility/2006">
              <mc:Choice xmlns:v="urn:schemas-microsoft-com:vml" Requires="v">
                <p:oleObj name="Equation" r:id="rId10" imgW="876240" imgH="457200" progId="Equation.3">
                  <p:embed/>
                </p:oleObj>
              </mc:Choice>
              <mc:Fallback>
                <p:oleObj name="Equation" r:id="rId10" imgW="876240" imgH="457200" progId="Equation.3">
                  <p:embed/>
                  <p:pic>
                    <p:nvPicPr>
                      <p:cNvPr id="83973"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9225" y="3816350"/>
                        <a:ext cx="1046163"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4" name="Object 6"/>
          <p:cNvGraphicFramePr>
            <a:graphicFrameLocks noChangeAspect="1"/>
          </p:cNvGraphicFramePr>
          <p:nvPr/>
        </p:nvGraphicFramePr>
        <p:xfrm>
          <a:off x="1419225" y="4500563"/>
          <a:ext cx="1047750" cy="455612"/>
        </p:xfrm>
        <a:graphic>
          <a:graphicData uri="http://schemas.openxmlformats.org/presentationml/2006/ole">
            <mc:AlternateContent xmlns:mc="http://schemas.openxmlformats.org/markup-compatibility/2006">
              <mc:Choice xmlns:v="urn:schemas-microsoft-com:vml" Requires="v">
                <p:oleObj name="Equation" r:id="rId12" imgW="876240" imgH="457200" progId="Equation.3">
                  <p:embed/>
                </p:oleObj>
              </mc:Choice>
              <mc:Fallback>
                <p:oleObj name="Equation" r:id="rId12" imgW="876240" imgH="457200" progId="Equation.3">
                  <p:embed/>
                  <p:pic>
                    <p:nvPicPr>
                      <p:cNvPr id="83974"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9225" y="4500563"/>
                        <a:ext cx="1047750"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6" name="Object 8"/>
          <p:cNvGraphicFramePr>
            <a:graphicFrameLocks noChangeAspect="1"/>
          </p:cNvGraphicFramePr>
          <p:nvPr/>
        </p:nvGraphicFramePr>
        <p:xfrm>
          <a:off x="4395788" y="4614863"/>
          <a:ext cx="1135062" cy="192087"/>
        </p:xfrm>
        <a:graphic>
          <a:graphicData uri="http://schemas.openxmlformats.org/presentationml/2006/ole">
            <mc:AlternateContent xmlns:mc="http://schemas.openxmlformats.org/markup-compatibility/2006">
              <mc:Choice xmlns:v="urn:schemas-microsoft-com:vml" Requires="v">
                <p:oleObj name="Equation" r:id="rId13" imgW="622300" imgH="127000" progId="Equation.3">
                  <p:embed/>
                </p:oleObj>
              </mc:Choice>
              <mc:Fallback>
                <p:oleObj name="Equation" r:id="rId13" imgW="622300" imgH="127000" progId="Equation.3">
                  <p:embed/>
                  <p:pic>
                    <p:nvPicPr>
                      <p:cNvPr id="83976"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95788" y="4614863"/>
                        <a:ext cx="1135062" cy="192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7" name="Object 21"/>
          <p:cNvGraphicFramePr>
            <a:graphicFrameLocks noChangeAspect="1"/>
          </p:cNvGraphicFramePr>
          <p:nvPr/>
        </p:nvGraphicFramePr>
        <p:xfrm>
          <a:off x="4254500" y="3827463"/>
          <a:ext cx="1295400" cy="463550"/>
        </p:xfrm>
        <a:graphic>
          <a:graphicData uri="http://schemas.openxmlformats.org/presentationml/2006/ole">
            <mc:AlternateContent xmlns:mc="http://schemas.openxmlformats.org/markup-compatibility/2006">
              <mc:Choice xmlns:v="urn:schemas-microsoft-com:vml" Requires="v">
                <p:oleObj name="Equation" r:id="rId15" imgW="977760" imgH="419040" progId="Equation.3">
                  <p:embed/>
                </p:oleObj>
              </mc:Choice>
              <mc:Fallback>
                <p:oleObj name="Equation" r:id="rId15" imgW="977760" imgH="419040" progId="Equation.3">
                  <p:embed/>
                  <p:pic>
                    <p:nvPicPr>
                      <p:cNvPr id="83977"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54500" y="3827463"/>
                        <a:ext cx="1295400"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0"/>
          <p:cNvGraphicFramePr>
            <a:graphicFrameLocks noChangeAspect="1"/>
          </p:cNvGraphicFramePr>
          <p:nvPr/>
        </p:nvGraphicFramePr>
        <p:xfrm>
          <a:off x="7296150" y="3840163"/>
          <a:ext cx="1347788" cy="415925"/>
        </p:xfrm>
        <a:graphic>
          <a:graphicData uri="http://schemas.openxmlformats.org/presentationml/2006/ole">
            <mc:AlternateContent xmlns:mc="http://schemas.openxmlformats.org/markup-compatibility/2006">
              <mc:Choice xmlns:v="urn:schemas-microsoft-com:vml" Requires="v">
                <p:oleObj name="Equation" r:id="rId17" imgW="1168400" imgH="393700" progId="Equation.3">
                  <p:embed/>
                </p:oleObj>
              </mc:Choice>
              <mc:Fallback>
                <p:oleObj name="Equation" r:id="rId17" imgW="1168400" imgH="393700" progId="Equation.3">
                  <p:embed/>
                  <p:pic>
                    <p:nvPicPr>
                      <p:cNvPr id="7"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96150" y="3840163"/>
                        <a:ext cx="1347788"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88" name="TextBox 29"/>
          <p:cNvSpPr txBox="1">
            <a:spLocks noChangeArrowheads="1"/>
          </p:cNvSpPr>
          <p:nvPr/>
        </p:nvSpPr>
        <p:spPr bwMode="auto">
          <a:xfrm>
            <a:off x="7434263" y="4500563"/>
            <a:ext cx="1165225" cy="306387"/>
          </a:xfrm>
          <a:prstGeom prst="rect">
            <a:avLst/>
          </a:prstGeom>
          <a:noFill/>
          <a:ln w="9525">
            <a:noFill/>
            <a:miter lim="800000"/>
            <a:headEnd/>
            <a:tailEnd/>
          </a:ln>
        </p:spPr>
        <p:txBody>
          <a:bodyPr wrap="none">
            <a:prstTxWarp prst="textNoShape">
              <a:avLst/>
            </a:prstTxWarp>
            <a:spAutoFit/>
          </a:bodyPr>
          <a:lstStyle/>
          <a:p>
            <a:r>
              <a:rPr lang="hu-HU" sz="1400" i="1">
                <a:latin typeface="Helvetica" pitchFamily="-84" charset="0"/>
                <a:ea typeface="Helvetica" pitchFamily="-84" charset="0"/>
                <a:cs typeface="Helvetica" pitchFamily="-84" charset="0"/>
              </a:rPr>
              <a:t>Exponential</a:t>
            </a:r>
          </a:p>
        </p:txBody>
      </p:sp>
      <p:pic>
        <p:nvPicPr>
          <p:cNvPr id="83990" name="Picture 6"/>
          <p:cNvPicPr>
            <a:picLocks noChangeAspect="1"/>
          </p:cNvPicPr>
          <p:nvPr/>
        </p:nvPicPr>
        <p:blipFill>
          <a:blip r:embed="rId19"/>
          <a:srcRect/>
          <a:stretch>
            <a:fillRect/>
          </a:stretch>
        </p:blipFill>
        <p:spPr bwMode="auto">
          <a:xfrm>
            <a:off x="2944813" y="3998913"/>
            <a:ext cx="338137" cy="280987"/>
          </a:xfrm>
          <a:prstGeom prst="rect">
            <a:avLst/>
          </a:prstGeom>
          <a:noFill/>
          <a:ln w="9525">
            <a:noFill/>
            <a:miter lim="800000"/>
            <a:headEnd/>
            <a:tailEnd/>
          </a:ln>
        </p:spPr>
      </p:pic>
      <p:pic>
        <p:nvPicPr>
          <p:cNvPr id="83992" name="Picture 7"/>
          <p:cNvPicPr>
            <a:picLocks noChangeAspect="1"/>
          </p:cNvPicPr>
          <p:nvPr/>
        </p:nvPicPr>
        <p:blipFill>
          <a:blip r:embed="rId20"/>
          <a:srcRect/>
          <a:stretch>
            <a:fillRect/>
          </a:stretch>
        </p:blipFill>
        <p:spPr bwMode="auto">
          <a:xfrm>
            <a:off x="8783638" y="3937000"/>
            <a:ext cx="349250" cy="292100"/>
          </a:xfrm>
          <a:prstGeom prst="rect">
            <a:avLst/>
          </a:prstGeom>
          <a:noFill/>
          <a:ln w="9525">
            <a:noFill/>
            <a:miter lim="800000"/>
            <a:headEnd/>
            <a:tailEnd/>
          </a:ln>
        </p:spPr>
      </p:pic>
      <p:pic>
        <p:nvPicPr>
          <p:cNvPr id="83993" name="Picture 7"/>
          <p:cNvPicPr>
            <a:picLocks noChangeAspect="1"/>
          </p:cNvPicPr>
          <p:nvPr/>
        </p:nvPicPr>
        <p:blipFill>
          <a:blip r:embed="rId20"/>
          <a:srcRect/>
          <a:stretch>
            <a:fillRect/>
          </a:stretch>
        </p:blipFill>
        <p:spPr bwMode="auto">
          <a:xfrm>
            <a:off x="8783638" y="4548188"/>
            <a:ext cx="349250" cy="292100"/>
          </a:xfrm>
          <a:prstGeom prst="rect">
            <a:avLst/>
          </a:prstGeom>
          <a:noFill/>
          <a:ln w="9525">
            <a:noFill/>
            <a:miter lim="800000"/>
            <a:headEnd/>
            <a:tailEnd/>
          </a:ln>
        </p:spPr>
      </p:pic>
      <p:pic>
        <p:nvPicPr>
          <p:cNvPr id="83994" name="Picture 6"/>
          <p:cNvPicPr>
            <a:picLocks noChangeAspect="1"/>
          </p:cNvPicPr>
          <p:nvPr/>
        </p:nvPicPr>
        <p:blipFill>
          <a:blip r:embed="rId19"/>
          <a:srcRect/>
          <a:stretch>
            <a:fillRect/>
          </a:stretch>
        </p:blipFill>
        <p:spPr bwMode="auto">
          <a:xfrm>
            <a:off x="2946400" y="4535488"/>
            <a:ext cx="338138" cy="282575"/>
          </a:xfrm>
          <a:prstGeom prst="rect">
            <a:avLst/>
          </a:prstGeom>
          <a:noFill/>
          <a:ln w="9525">
            <a:noFill/>
            <a:miter lim="800000"/>
            <a:headEnd/>
            <a:tailEnd/>
          </a:ln>
        </p:spPr>
      </p:pic>
      <p:pic>
        <p:nvPicPr>
          <p:cNvPr id="83996" name="Picture 6"/>
          <p:cNvPicPr>
            <a:picLocks noChangeAspect="1"/>
          </p:cNvPicPr>
          <p:nvPr/>
        </p:nvPicPr>
        <p:blipFill>
          <a:blip r:embed="rId19"/>
          <a:srcRect/>
          <a:stretch>
            <a:fillRect/>
          </a:stretch>
        </p:blipFill>
        <p:spPr bwMode="auto">
          <a:xfrm>
            <a:off x="5940425" y="4525963"/>
            <a:ext cx="338138" cy="280987"/>
          </a:xfrm>
          <a:prstGeom prst="rect">
            <a:avLst/>
          </a:prstGeom>
          <a:noFill/>
          <a:ln w="9525">
            <a:noFill/>
            <a:miter lim="800000"/>
            <a:headEnd/>
            <a:tailEnd/>
          </a:ln>
        </p:spPr>
      </p:pic>
      <p:pic>
        <p:nvPicPr>
          <p:cNvPr id="83997" name="Picture 7"/>
          <p:cNvPicPr>
            <a:picLocks noChangeAspect="1"/>
          </p:cNvPicPr>
          <p:nvPr/>
        </p:nvPicPr>
        <p:blipFill>
          <a:blip r:embed="rId20"/>
          <a:srcRect/>
          <a:stretch>
            <a:fillRect/>
          </a:stretch>
        </p:blipFill>
        <p:spPr bwMode="auto">
          <a:xfrm>
            <a:off x="5940425" y="3949700"/>
            <a:ext cx="350838" cy="292100"/>
          </a:xfrm>
          <a:prstGeom prst="rect">
            <a:avLst/>
          </a:prstGeom>
          <a:noFill/>
          <a:ln w="9525">
            <a:noFill/>
            <a:miter lim="800000"/>
            <a:headEnd/>
            <a:tailEnd/>
          </a:ln>
        </p:spPr>
      </p:pic>
      <p:cxnSp>
        <p:nvCxnSpPr>
          <p:cNvPr id="43" name="Straight Connector 42"/>
          <p:cNvCxnSpPr/>
          <p:nvPr/>
        </p:nvCxnSpPr>
        <p:spPr>
          <a:xfrm>
            <a:off x="-9525" y="4367213"/>
            <a:ext cx="9142413" cy="1587"/>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0" y="4992688"/>
            <a:ext cx="9144000" cy="1587"/>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84002" name="Text Box 15"/>
          <p:cNvSpPr txBox="1">
            <a:spLocks noChangeArrowheads="1"/>
          </p:cNvSpPr>
          <p:nvPr/>
        </p:nvSpPr>
        <p:spPr bwMode="auto">
          <a:xfrm>
            <a:off x="7537450" y="4994275"/>
            <a:ext cx="2162175" cy="368300"/>
          </a:xfrm>
          <a:prstGeom prst="rect">
            <a:avLst/>
          </a:prstGeom>
          <a:noFill/>
          <a:ln w="9525">
            <a:noFill/>
            <a:miter lim="800000"/>
            <a:headEnd/>
            <a:tailEnd/>
          </a:ln>
        </p:spPr>
        <p:txBody>
          <a:bodyPr lIns="91407" tIns="45704" rIns="91407" bIns="45704">
            <a:prstTxWarp prst="textNoShape">
              <a:avLst/>
            </a:prstTxWarp>
            <a:spAutoFit/>
          </a:bodyPr>
          <a:lstStyle/>
          <a:p>
            <a:r>
              <a:rPr lang="en-US">
                <a:latin typeface="Helvetica" pitchFamily="-84" charset="0"/>
                <a:ea typeface="Helvetica" pitchFamily="-84" charset="0"/>
                <a:cs typeface="Helvetica" pitchFamily="-84" charset="0"/>
              </a:rPr>
              <a:t>P(</a:t>
            </a:r>
            <a:r>
              <a:rPr lang="en-US" i="1">
                <a:latin typeface="Helvetica" pitchFamily="-84" charset="0"/>
                <a:ea typeface="Helvetica" pitchFamily="-84" charset="0"/>
                <a:cs typeface="Helvetica" pitchFamily="-84" charset="0"/>
              </a:rPr>
              <a:t>k</a:t>
            </a:r>
            <a:r>
              <a:rPr lang="en-US">
                <a:latin typeface="Helvetica" pitchFamily="-84" charset="0"/>
                <a:ea typeface="Helvetica" pitchFamily="-84" charset="0"/>
                <a:cs typeface="Helvetica" pitchFamily="-84" charset="0"/>
              </a:rPr>
              <a:t>)  ~ </a:t>
            </a:r>
            <a:r>
              <a:rPr lang="en-US" i="1">
                <a:latin typeface="Helvetica" pitchFamily="-84" charset="0"/>
                <a:ea typeface="Helvetica" pitchFamily="-84" charset="0"/>
                <a:cs typeface="Helvetica" pitchFamily="-84" charset="0"/>
              </a:rPr>
              <a:t>k</a:t>
            </a:r>
            <a:r>
              <a:rPr lang="en-US" baseline="30000">
                <a:latin typeface="Helvetica" pitchFamily="-84" charset="0"/>
                <a:ea typeface="Helvetica" pitchFamily="-84" charset="0"/>
                <a:cs typeface="Helvetica" pitchFamily="-84" charset="0"/>
              </a:rPr>
              <a:t>-</a:t>
            </a:r>
            <a:r>
              <a:rPr lang="en-US" baseline="30000">
                <a:latin typeface="Helvetica" pitchFamily="-84" charset="0"/>
                <a:ea typeface="Helvetica" pitchFamily="-84" charset="0"/>
                <a:cs typeface="Helvetica" pitchFamily="-84" charset="0"/>
                <a:sym typeface="Symbol" pitchFamily="-84" charset="2"/>
              </a:rPr>
              <a:t></a:t>
            </a:r>
            <a:endParaRPr lang="en-US">
              <a:latin typeface="Helvetica" pitchFamily="-84" charset="0"/>
              <a:ea typeface="Helvetica" pitchFamily="-84" charset="0"/>
              <a:cs typeface="Helvetica" pitchFamily="-84" charset="0"/>
            </a:endParaRPr>
          </a:p>
        </p:txBody>
      </p:sp>
      <p:pic>
        <p:nvPicPr>
          <p:cNvPr id="84003" name="Picture 6"/>
          <p:cNvPicPr>
            <a:picLocks noChangeAspect="1"/>
          </p:cNvPicPr>
          <p:nvPr/>
        </p:nvPicPr>
        <p:blipFill>
          <a:blip r:embed="rId19"/>
          <a:srcRect/>
          <a:stretch>
            <a:fillRect/>
          </a:stretch>
        </p:blipFill>
        <p:spPr bwMode="auto">
          <a:xfrm>
            <a:off x="8791575" y="5043488"/>
            <a:ext cx="338138" cy="280987"/>
          </a:xfrm>
          <a:prstGeom prst="rect">
            <a:avLst/>
          </a:prstGeom>
          <a:noFill/>
          <a:ln w="9525">
            <a:noFill/>
            <a:miter lim="800000"/>
            <a:headEnd/>
            <a:tailEnd/>
          </a:ln>
        </p:spPr>
      </p:pic>
      <p:graphicFrame>
        <p:nvGraphicFramePr>
          <p:cNvPr id="83979" name="Object 7"/>
          <p:cNvGraphicFramePr>
            <a:graphicFrameLocks noChangeAspect="1"/>
          </p:cNvGraphicFramePr>
          <p:nvPr/>
        </p:nvGraphicFramePr>
        <p:xfrm>
          <a:off x="1487488" y="5068888"/>
          <a:ext cx="1104900" cy="519112"/>
        </p:xfrm>
        <a:graphic>
          <a:graphicData uri="http://schemas.openxmlformats.org/presentationml/2006/ole">
            <mc:AlternateContent xmlns:mc="http://schemas.openxmlformats.org/markup-compatibility/2006">
              <mc:Choice xmlns:v="urn:schemas-microsoft-com:vml" Requires="v">
                <p:oleObj name="Equation" r:id="rId21" imgW="698400" imgH="393480" progId="Equation.3">
                  <p:embed/>
                </p:oleObj>
              </mc:Choice>
              <mc:Fallback>
                <p:oleObj name="Equation" r:id="rId21" imgW="698400" imgH="393480" progId="Equation.3">
                  <p:embed/>
                  <p:pic>
                    <p:nvPicPr>
                      <p:cNvPr id="83979" name="Object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87488" y="5068888"/>
                        <a:ext cx="110490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4004" name="Picture 6"/>
          <p:cNvPicPr>
            <a:picLocks noChangeAspect="1"/>
          </p:cNvPicPr>
          <p:nvPr/>
        </p:nvPicPr>
        <p:blipFill>
          <a:blip r:embed="rId19"/>
          <a:srcRect/>
          <a:stretch>
            <a:fillRect/>
          </a:stretch>
        </p:blipFill>
        <p:spPr bwMode="auto">
          <a:xfrm>
            <a:off x="2962275" y="5145088"/>
            <a:ext cx="338138" cy="282575"/>
          </a:xfrm>
          <a:prstGeom prst="rect">
            <a:avLst/>
          </a:prstGeom>
          <a:noFill/>
          <a:ln w="9525">
            <a:noFill/>
            <a:miter lim="800000"/>
            <a:headEnd/>
            <a:tailEnd/>
          </a:ln>
        </p:spPr>
      </p:pic>
      <p:graphicFrame>
        <p:nvGraphicFramePr>
          <p:cNvPr id="83980" name="Object 12"/>
          <p:cNvGraphicFramePr>
            <a:graphicFrameLocks noChangeAspect="1"/>
          </p:cNvGraphicFramePr>
          <p:nvPr/>
        </p:nvGraphicFramePr>
        <p:xfrm>
          <a:off x="4383088" y="5095875"/>
          <a:ext cx="1082675" cy="466725"/>
        </p:xfrm>
        <a:graphic>
          <a:graphicData uri="http://schemas.openxmlformats.org/presentationml/2006/ole">
            <mc:AlternateContent xmlns:mc="http://schemas.openxmlformats.org/markup-compatibility/2006">
              <mc:Choice xmlns:v="urn:schemas-microsoft-com:vml" Requires="v">
                <p:oleObj name="Equation" r:id="rId23" imgW="736600" imgH="381000" progId="Equation.3">
                  <p:embed/>
                </p:oleObj>
              </mc:Choice>
              <mc:Fallback>
                <p:oleObj name="Equation" r:id="rId23" imgW="736600" imgH="381000" progId="Equation.3">
                  <p:embed/>
                  <p:pic>
                    <p:nvPicPr>
                      <p:cNvPr id="83980"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83088" y="5095875"/>
                        <a:ext cx="108267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4005" name="Picture 6"/>
          <p:cNvPicPr>
            <a:picLocks noChangeAspect="1"/>
          </p:cNvPicPr>
          <p:nvPr/>
        </p:nvPicPr>
        <p:blipFill>
          <a:blip r:embed="rId19"/>
          <a:srcRect/>
          <a:stretch>
            <a:fillRect/>
          </a:stretch>
        </p:blipFill>
        <p:spPr bwMode="auto">
          <a:xfrm>
            <a:off x="6324600" y="5143500"/>
            <a:ext cx="338138" cy="282575"/>
          </a:xfrm>
          <a:prstGeom prst="rect">
            <a:avLst/>
          </a:prstGeom>
          <a:noFill/>
          <a:ln w="9525">
            <a:noFill/>
            <a:miter lim="800000"/>
            <a:headEnd/>
            <a:tailEnd/>
          </a:ln>
        </p:spPr>
      </p:pic>
      <p:pic>
        <p:nvPicPr>
          <p:cNvPr id="84006" name="Picture 7"/>
          <p:cNvPicPr>
            <a:picLocks noChangeAspect="1"/>
          </p:cNvPicPr>
          <p:nvPr/>
        </p:nvPicPr>
        <p:blipFill>
          <a:blip r:embed="rId20"/>
          <a:srcRect/>
          <a:stretch>
            <a:fillRect/>
          </a:stretch>
        </p:blipFill>
        <p:spPr bwMode="auto">
          <a:xfrm>
            <a:off x="6024563" y="5180013"/>
            <a:ext cx="350837" cy="290512"/>
          </a:xfrm>
          <a:prstGeom prst="rect">
            <a:avLst/>
          </a:prstGeom>
          <a:noFill/>
          <a:ln w="9525">
            <a:noFill/>
            <a:miter lim="800000"/>
            <a:headEnd/>
            <a:tailEnd/>
          </a:ln>
        </p:spPr>
      </p:pic>
      <p:sp>
        <p:nvSpPr>
          <p:cNvPr id="52" name="Rectangle 51"/>
          <p:cNvSpPr/>
          <p:nvPr/>
        </p:nvSpPr>
        <p:spPr>
          <a:xfrm>
            <a:off x="3698875" y="5005388"/>
            <a:ext cx="3032125" cy="595312"/>
          </a:xfrm>
          <a:prstGeom prst="rect">
            <a:avLst/>
          </a:prstGeom>
          <a:solidFill>
            <a:srgbClr val="FF6600">
              <a:alpha val="18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u-HU"/>
          </a:p>
        </p:txBody>
      </p:sp>
      <p:sp>
        <p:nvSpPr>
          <p:cNvPr id="84009"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THE LAST PROBLEM: HIGH, SYSTEM-SIZE INDEPENDENT C(N)</a:t>
            </a:r>
          </a:p>
        </p:txBody>
      </p:sp>
      <p:sp>
        <p:nvSpPr>
          <p:cNvPr id="84010" name="Rectangle 1026"/>
          <p:cNvSpPr txBox="1">
            <a:spLocks noChangeArrowheads="1"/>
          </p:cNvSpPr>
          <p:nvPr/>
        </p:nvSpPr>
        <p:spPr bwMode="auto">
          <a:xfrm>
            <a:off x="-193675" y="2928408"/>
            <a:ext cx="1376363" cy="952500"/>
          </a:xfrm>
          <a:prstGeom prst="rect">
            <a:avLst/>
          </a:prstGeom>
          <a:noFill/>
          <a:ln w="9525">
            <a:noFill/>
            <a:miter lim="800000"/>
            <a:headEnd/>
            <a:tailEnd/>
          </a:ln>
        </p:spPr>
        <p:txBody>
          <a:bodyPr anchor="ctr">
            <a:prstTxWarp prst="textNoShape">
              <a:avLst/>
            </a:prstTxWarp>
          </a:bodyPr>
          <a:lstStyle/>
          <a:p>
            <a:pPr algn="ctr" eaLnBrk="0" hangingPunct="0"/>
            <a:r>
              <a:rPr lang="en-US" sz="1600" b="1"/>
              <a:t>Regu</a:t>
            </a:r>
            <a:r>
              <a:rPr lang="en-US" sz="1600" b="1">
                <a:latin typeface="Helvetica" pitchFamily="-84" charset="0"/>
                <a:ea typeface="Helvetica" pitchFamily="-84" charset="0"/>
                <a:cs typeface="Helvetica" pitchFamily="-84" charset="0"/>
              </a:rPr>
              <a:t>lar network</a:t>
            </a:r>
          </a:p>
        </p:txBody>
      </p:sp>
      <p:sp>
        <p:nvSpPr>
          <p:cNvPr id="84011" name="Text Box 7"/>
          <p:cNvSpPr txBox="1">
            <a:spLocks noChangeArrowheads="1"/>
          </p:cNvSpPr>
          <p:nvPr/>
        </p:nvSpPr>
        <p:spPr bwMode="auto">
          <a:xfrm>
            <a:off x="19050" y="3729038"/>
            <a:ext cx="1876425" cy="584200"/>
          </a:xfrm>
          <a:prstGeom prst="rect">
            <a:avLst/>
          </a:prstGeom>
          <a:noFill/>
          <a:ln w="9525">
            <a:noFill/>
            <a:miter lim="800000"/>
            <a:headEnd/>
            <a:tailEnd/>
          </a:ln>
        </p:spPr>
        <p:txBody>
          <a:bodyPr>
            <a:prstTxWarp prst="textNoShape">
              <a:avLst/>
            </a:prstTxWarp>
            <a:spAutoFit/>
          </a:bodyPr>
          <a:lstStyle/>
          <a:p>
            <a:r>
              <a:rPr lang="en-US" sz="1600" b="1"/>
              <a:t>Erdos-</a:t>
            </a:r>
            <a:endParaRPr lang="en-US" sz="1600" b="1">
              <a:latin typeface="Helvetica" pitchFamily="-84" charset="0"/>
              <a:ea typeface="Helvetica" pitchFamily="-84" charset="0"/>
              <a:cs typeface="Helvetica" pitchFamily="-84" charset="0"/>
            </a:endParaRPr>
          </a:p>
          <a:p>
            <a:r>
              <a:rPr lang="en-US" sz="1600" b="1">
                <a:latin typeface="Helvetica" pitchFamily="-84" charset="0"/>
                <a:ea typeface="Helvetica" pitchFamily="-84" charset="0"/>
                <a:cs typeface="Helvetica" pitchFamily="-84" charset="0"/>
              </a:rPr>
              <a:t>Renyi</a:t>
            </a:r>
            <a:endParaRPr lang="en-US" sz="1600" b="1">
              <a:solidFill>
                <a:srgbClr val="6666FF"/>
              </a:solidFill>
              <a:latin typeface="Helvetica" pitchFamily="-84" charset="0"/>
              <a:ea typeface="Helvetica" pitchFamily="-84" charset="0"/>
              <a:cs typeface="Helvetica" pitchFamily="-84" charset="0"/>
            </a:endParaRPr>
          </a:p>
        </p:txBody>
      </p:sp>
      <p:sp>
        <p:nvSpPr>
          <p:cNvPr id="84012" name="Text Box 7"/>
          <p:cNvSpPr txBox="1">
            <a:spLocks noChangeArrowheads="1"/>
          </p:cNvSpPr>
          <p:nvPr/>
        </p:nvSpPr>
        <p:spPr bwMode="auto">
          <a:xfrm>
            <a:off x="-9525" y="4370388"/>
            <a:ext cx="1874838" cy="585787"/>
          </a:xfrm>
          <a:prstGeom prst="rect">
            <a:avLst/>
          </a:prstGeom>
          <a:noFill/>
          <a:ln w="9525">
            <a:noFill/>
            <a:miter lim="800000"/>
            <a:headEnd/>
            <a:tailEnd/>
          </a:ln>
        </p:spPr>
        <p:txBody>
          <a:bodyPr>
            <a:prstTxWarp prst="textNoShape">
              <a:avLst/>
            </a:prstTxWarp>
            <a:spAutoFit/>
          </a:bodyPr>
          <a:lstStyle/>
          <a:p>
            <a:r>
              <a:rPr lang="en-US" sz="1600" b="1">
                <a:latin typeface="Helvetica" pitchFamily="-84" charset="0"/>
                <a:ea typeface="Helvetica" pitchFamily="-84" charset="0"/>
                <a:cs typeface="Helvetica" pitchFamily="-84" charset="0"/>
              </a:rPr>
              <a:t>Watts-</a:t>
            </a:r>
          </a:p>
          <a:p>
            <a:r>
              <a:rPr lang="en-US" sz="1600" b="1">
                <a:latin typeface="Helvetica" pitchFamily="-84" charset="0"/>
                <a:ea typeface="Helvetica" pitchFamily="-84" charset="0"/>
                <a:cs typeface="Helvetica" pitchFamily="-84" charset="0"/>
              </a:rPr>
              <a:t>Strogatz</a:t>
            </a:r>
            <a:endParaRPr lang="en-US" sz="1600" b="1">
              <a:solidFill>
                <a:srgbClr val="6666FF"/>
              </a:solidFill>
              <a:latin typeface="Helvetica" pitchFamily="-84" charset="0"/>
              <a:ea typeface="Helvetica" pitchFamily="-84" charset="0"/>
              <a:cs typeface="Helvetica" pitchFamily="-84" charset="0"/>
            </a:endParaRPr>
          </a:p>
        </p:txBody>
      </p:sp>
      <p:sp>
        <p:nvSpPr>
          <p:cNvPr id="84013" name="Rectangle 1026"/>
          <p:cNvSpPr txBox="1">
            <a:spLocks noChangeArrowheads="1"/>
          </p:cNvSpPr>
          <p:nvPr/>
        </p:nvSpPr>
        <p:spPr bwMode="auto">
          <a:xfrm>
            <a:off x="-180975" y="4840288"/>
            <a:ext cx="1376363" cy="952500"/>
          </a:xfrm>
          <a:prstGeom prst="rect">
            <a:avLst/>
          </a:prstGeom>
          <a:noFill/>
          <a:ln w="9525">
            <a:noFill/>
            <a:miter lim="800000"/>
            <a:headEnd/>
            <a:tailEnd/>
          </a:ln>
        </p:spPr>
        <p:txBody>
          <a:bodyPr anchor="ctr">
            <a:prstTxWarp prst="textNoShape">
              <a:avLst/>
            </a:prstTxWarp>
          </a:bodyPr>
          <a:lstStyle/>
          <a:p>
            <a:pPr algn="ctr" eaLnBrk="0" hangingPunct="0"/>
            <a:r>
              <a:rPr lang="en-US" sz="1600" b="1">
                <a:latin typeface="Helvetica" pitchFamily="-84" charset="0"/>
                <a:ea typeface="Helvetica" pitchFamily="-84" charset="0"/>
                <a:cs typeface="Helvetica" pitchFamily="-84" charset="0"/>
              </a:rPr>
              <a:t>Barabasi-Albert</a:t>
            </a:r>
          </a:p>
        </p:txBody>
      </p:sp>
      <p:sp>
        <p:nvSpPr>
          <p:cNvPr id="51"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graphicFrame>
        <p:nvGraphicFramePr>
          <p:cNvPr id="83972" name="Object 1043"/>
          <p:cNvGraphicFramePr>
            <a:graphicFrameLocks noChangeAspect="1"/>
          </p:cNvGraphicFramePr>
          <p:nvPr/>
        </p:nvGraphicFramePr>
        <p:xfrm>
          <a:off x="1550988" y="3244321"/>
          <a:ext cx="898525" cy="252412"/>
        </p:xfrm>
        <a:graphic>
          <a:graphicData uri="http://schemas.openxmlformats.org/presentationml/2006/ole">
            <mc:AlternateContent xmlns:mc="http://schemas.openxmlformats.org/markup-compatibility/2006">
              <mc:Choice xmlns:v="urn:schemas-microsoft-com:vml" Requires="v">
                <p:oleObj name="Equation" r:id="rId25" imgW="495300" imgH="165100" progId="Equation.3">
                  <p:embed/>
                </p:oleObj>
              </mc:Choice>
              <mc:Fallback>
                <p:oleObj name="Equation" r:id="rId25" imgW="495300" imgH="165100" progId="Equation.3">
                  <p:embed/>
                  <p:pic>
                    <p:nvPicPr>
                      <p:cNvPr id="83972" name="Object 104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50988" y="3244321"/>
                        <a:ext cx="898525"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5" name="Object 7"/>
          <p:cNvGraphicFramePr>
            <a:graphicFrameLocks noChangeAspect="1"/>
          </p:cNvGraphicFramePr>
          <p:nvPr/>
        </p:nvGraphicFramePr>
        <p:xfrm>
          <a:off x="4254500" y="3277658"/>
          <a:ext cx="1135063" cy="192088"/>
        </p:xfrm>
        <a:graphic>
          <a:graphicData uri="http://schemas.openxmlformats.org/presentationml/2006/ole">
            <mc:AlternateContent xmlns:mc="http://schemas.openxmlformats.org/markup-compatibility/2006">
              <mc:Choice xmlns:v="urn:schemas-microsoft-com:vml" Requires="v">
                <p:oleObj name="Equation" r:id="rId27" imgW="622300" imgH="127000" progId="Equation.3">
                  <p:embed/>
                </p:oleObj>
              </mc:Choice>
              <mc:Fallback>
                <p:oleObj name="Equation" r:id="rId27" imgW="622300" imgH="127000" progId="Equation.3">
                  <p:embed/>
                  <p:pic>
                    <p:nvPicPr>
                      <p:cNvPr id="83975" name="Object 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254500" y="3277658"/>
                        <a:ext cx="1135063" cy="1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87" name="Rectangle 27"/>
          <p:cNvSpPr>
            <a:spLocks noChangeArrowheads="1"/>
          </p:cNvSpPr>
          <p:nvPr/>
        </p:nvSpPr>
        <p:spPr bwMode="auto">
          <a:xfrm>
            <a:off x="7296150" y="3179233"/>
            <a:ext cx="1417638" cy="369888"/>
          </a:xfrm>
          <a:prstGeom prst="rect">
            <a:avLst/>
          </a:prstGeom>
          <a:noFill/>
          <a:ln w="9525">
            <a:noFill/>
            <a:miter lim="800000"/>
            <a:headEnd/>
            <a:tailEnd/>
          </a:ln>
        </p:spPr>
        <p:txBody>
          <a:bodyPr wrap="none">
            <a:prstTxWarp prst="textNoShape">
              <a:avLst/>
            </a:prstTxWarp>
            <a:spAutoFit/>
          </a:bodyPr>
          <a:lstStyle/>
          <a:p>
            <a:r>
              <a:rPr lang="hu-HU"/>
              <a:t>P(k)=δ(k-k</a:t>
            </a:r>
            <a:r>
              <a:rPr lang="hu-HU" baseline="-25000"/>
              <a:t>d</a:t>
            </a:r>
            <a:r>
              <a:rPr lang="hu-HU"/>
              <a:t>)</a:t>
            </a:r>
          </a:p>
        </p:txBody>
      </p:sp>
      <p:pic>
        <p:nvPicPr>
          <p:cNvPr id="83989" name="Picture 7"/>
          <p:cNvPicPr>
            <a:picLocks noChangeAspect="1"/>
          </p:cNvPicPr>
          <p:nvPr/>
        </p:nvPicPr>
        <p:blipFill>
          <a:blip r:embed="rId20"/>
          <a:srcRect/>
          <a:stretch>
            <a:fillRect/>
          </a:stretch>
        </p:blipFill>
        <p:spPr bwMode="auto">
          <a:xfrm>
            <a:off x="2924175" y="3230033"/>
            <a:ext cx="350838" cy="290513"/>
          </a:xfrm>
          <a:prstGeom prst="rect">
            <a:avLst/>
          </a:prstGeom>
          <a:noFill/>
          <a:ln w="9525">
            <a:noFill/>
            <a:miter lim="800000"/>
            <a:headEnd/>
            <a:tailEnd/>
          </a:ln>
        </p:spPr>
      </p:pic>
      <p:pic>
        <p:nvPicPr>
          <p:cNvPr id="83991" name="Picture 7"/>
          <p:cNvPicPr>
            <a:picLocks noChangeAspect="1"/>
          </p:cNvPicPr>
          <p:nvPr/>
        </p:nvPicPr>
        <p:blipFill>
          <a:blip r:embed="rId20"/>
          <a:srcRect/>
          <a:stretch>
            <a:fillRect/>
          </a:stretch>
        </p:blipFill>
        <p:spPr bwMode="auto">
          <a:xfrm>
            <a:off x="8753475" y="3268133"/>
            <a:ext cx="350838" cy="292100"/>
          </a:xfrm>
          <a:prstGeom prst="rect">
            <a:avLst/>
          </a:prstGeom>
          <a:noFill/>
          <a:ln w="9525">
            <a:noFill/>
            <a:miter lim="800000"/>
            <a:headEnd/>
            <a:tailEnd/>
          </a:ln>
        </p:spPr>
      </p:pic>
      <p:pic>
        <p:nvPicPr>
          <p:cNvPr id="83995" name="Picture 6"/>
          <p:cNvPicPr>
            <a:picLocks noChangeAspect="1"/>
          </p:cNvPicPr>
          <p:nvPr/>
        </p:nvPicPr>
        <p:blipFill>
          <a:blip r:embed="rId19"/>
          <a:srcRect/>
          <a:stretch>
            <a:fillRect/>
          </a:stretch>
        </p:blipFill>
        <p:spPr bwMode="auto">
          <a:xfrm>
            <a:off x="5940425" y="3277658"/>
            <a:ext cx="338138" cy="282575"/>
          </a:xfrm>
          <a:prstGeom prst="rect">
            <a:avLst/>
          </a:prstGeom>
          <a:noFill/>
          <a:ln w="9525">
            <a:noFill/>
            <a:miter lim="800000"/>
            <a:headEnd/>
            <a:tailEnd/>
          </a:ln>
        </p:spPr>
      </p:pic>
      <p:cxnSp>
        <p:nvCxnSpPr>
          <p:cNvPr id="42" name="Straight Connector 41"/>
          <p:cNvCxnSpPr/>
          <p:nvPr/>
        </p:nvCxnSpPr>
        <p:spPr>
          <a:xfrm>
            <a:off x="-19050" y="3688821"/>
            <a:ext cx="9144000" cy="1587"/>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9525" y="3106208"/>
            <a:ext cx="9144000" cy="1588"/>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799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9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9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39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9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9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9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99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39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399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399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00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400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97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400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39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400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400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40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40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40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40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397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397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398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398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399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399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8" grpId="0"/>
      <p:bldP spid="84002" grpId="0"/>
      <p:bldP spid="52" grpId="0" animBg="1"/>
      <p:bldP spid="84010" grpId="0"/>
      <p:bldP spid="84011" grpId="0"/>
      <p:bldP spid="84012" grpId="0"/>
      <p:bldP spid="84013" grpId="0"/>
      <p:bldP spid="51" grpId="0"/>
      <p:bldP spid="839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3" name="Picture 6" descr="klemm"/>
          <p:cNvPicPr>
            <a:picLocks noChangeAspect="1" noChangeArrowheads="1"/>
          </p:cNvPicPr>
          <p:nvPr/>
        </p:nvPicPr>
        <p:blipFill>
          <a:blip r:embed="rId3"/>
          <a:srcRect/>
          <a:stretch>
            <a:fillRect/>
          </a:stretch>
        </p:blipFill>
        <p:spPr bwMode="auto">
          <a:xfrm>
            <a:off x="1828800" y="2638425"/>
            <a:ext cx="4762500" cy="2524125"/>
          </a:xfrm>
          <a:prstGeom prst="rect">
            <a:avLst/>
          </a:prstGeom>
          <a:noFill/>
          <a:ln w="9525">
            <a:noFill/>
            <a:miter lim="800000"/>
            <a:headEnd/>
            <a:tailEnd/>
          </a:ln>
        </p:spPr>
      </p:pic>
      <p:sp>
        <p:nvSpPr>
          <p:cNvPr id="86024" name="Rectangle 3"/>
          <p:cNvSpPr>
            <a:spLocks noGrp="1" noChangeArrowheads="1"/>
          </p:cNvSpPr>
          <p:nvPr>
            <p:ph type="body" idx="1"/>
          </p:nvPr>
        </p:nvSpPr>
        <p:spPr>
          <a:xfrm>
            <a:off x="431800" y="784225"/>
            <a:ext cx="7772400" cy="1968500"/>
          </a:xfrm>
        </p:spPr>
        <p:txBody>
          <a:bodyPr/>
          <a:lstStyle/>
          <a:p>
            <a:pPr marL="609600" indent="-609600"/>
            <a:r>
              <a:rPr lang="en-US" sz="1700">
                <a:latin typeface="Helvetica" pitchFamily="-84" charset="0"/>
                <a:ea typeface="Helvetica" pitchFamily="-84" charset="0"/>
                <a:cs typeface="Helvetica" pitchFamily="-84" charset="0"/>
              </a:rPr>
              <a:t>Each node of the network can be either </a:t>
            </a:r>
            <a:r>
              <a:rPr lang="en-US" sz="1700">
                <a:solidFill>
                  <a:srgbClr val="008000"/>
                </a:solidFill>
                <a:latin typeface="Helvetica" pitchFamily="-84" charset="0"/>
                <a:ea typeface="Helvetica" pitchFamily="-84" charset="0"/>
                <a:cs typeface="Helvetica" pitchFamily="-84" charset="0"/>
              </a:rPr>
              <a:t>active </a:t>
            </a:r>
            <a:r>
              <a:rPr lang="en-US" sz="1700">
                <a:latin typeface="Helvetica" pitchFamily="-84" charset="0"/>
                <a:ea typeface="Helvetica" pitchFamily="-84" charset="0"/>
                <a:cs typeface="Helvetica" pitchFamily="-84" charset="0"/>
              </a:rPr>
              <a:t>or </a:t>
            </a:r>
            <a:r>
              <a:rPr lang="en-US" sz="1700">
                <a:solidFill>
                  <a:srgbClr val="FF0000"/>
                </a:solidFill>
                <a:latin typeface="Helvetica" pitchFamily="-84" charset="0"/>
                <a:ea typeface="Helvetica" pitchFamily="-84" charset="0"/>
                <a:cs typeface="Helvetica" pitchFamily="-84" charset="0"/>
              </a:rPr>
              <a:t>inactive</a:t>
            </a:r>
            <a:r>
              <a:rPr lang="en-US" sz="1700">
                <a:latin typeface="Helvetica" pitchFamily="-84" charset="0"/>
                <a:ea typeface="Helvetica" pitchFamily="-84" charset="0"/>
                <a:cs typeface="Helvetica" pitchFamily="-84" charset="0"/>
              </a:rPr>
              <a:t>.</a:t>
            </a:r>
          </a:p>
          <a:p>
            <a:pPr marL="609600" indent="-609600"/>
            <a:r>
              <a:rPr lang="en-US" sz="1700">
                <a:latin typeface="Helvetica" pitchFamily="-84" charset="0"/>
                <a:ea typeface="Helvetica" pitchFamily="-84" charset="0"/>
                <a:cs typeface="Helvetica" pitchFamily="-84" charset="0"/>
              </a:rPr>
              <a:t>There are </a:t>
            </a:r>
            <a:r>
              <a:rPr lang="en-US" sz="1700" i="1">
                <a:latin typeface="Helvetica" pitchFamily="-84" charset="0"/>
                <a:ea typeface="Helvetica" pitchFamily="-84" charset="0"/>
                <a:cs typeface="Helvetica" pitchFamily="-84" charset="0"/>
              </a:rPr>
              <a:t>m </a:t>
            </a:r>
            <a:r>
              <a:rPr lang="en-US" sz="1700">
                <a:latin typeface="Helvetica" pitchFamily="-84" charset="0"/>
                <a:ea typeface="Helvetica" pitchFamily="-84" charset="0"/>
                <a:cs typeface="Helvetica" pitchFamily="-84" charset="0"/>
              </a:rPr>
              <a:t>active nodes in the network in any moment.</a:t>
            </a:r>
          </a:p>
          <a:p>
            <a:pPr marL="609600" indent="-609600">
              <a:buFontTx/>
              <a:buAutoNum type="arabicPeriod"/>
            </a:pPr>
            <a:r>
              <a:rPr lang="en-US" sz="1700">
                <a:latin typeface="Helvetica" pitchFamily="-84" charset="0"/>
                <a:ea typeface="Helvetica" pitchFamily="-84" charset="0"/>
                <a:cs typeface="Helvetica" pitchFamily="-84" charset="0"/>
              </a:rPr>
              <a:t>Start with </a:t>
            </a:r>
            <a:r>
              <a:rPr lang="en-US" sz="1700" i="1">
                <a:latin typeface="Helvetica" pitchFamily="-84" charset="0"/>
                <a:ea typeface="Helvetica" pitchFamily="-84" charset="0"/>
                <a:cs typeface="Helvetica" pitchFamily="-84" charset="0"/>
              </a:rPr>
              <a:t>m</a:t>
            </a:r>
            <a:r>
              <a:rPr lang="en-US" sz="1700">
                <a:latin typeface="Helvetica" pitchFamily="-84" charset="0"/>
                <a:ea typeface="Helvetica" pitchFamily="-84" charset="0"/>
                <a:cs typeface="Helvetica" pitchFamily="-84" charset="0"/>
              </a:rPr>
              <a:t> active, completely connected nodes.</a:t>
            </a:r>
          </a:p>
          <a:p>
            <a:pPr marL="609600" indent="-609600">
              <a:buFontTx/>
              <a:buAutoNum type="arabicPeriod"/>
            </a:pPr>
            <a:r>
              <a:rPr lang="en-US" sz="1700">
                <a:latin typeface="Helvetica" pitchFamily="-84" charset="0"/>
                <a:ea typeface="Helvetica" pitchFamily="-84" charset="0"/>
                <a:cs typeface="Helvetica" pitchFamily="-84" charset="0"/>
              </a:rPr>
              <a:t>Each timestep add a new node (active) that connects to </a:t>
            </a:r>
            <a:r>
              <a:rPr lang="en-US" sz="1700" i="1">
                <a:latin typeface="Helvetica" pitchFamily="-84" charset="0"/>
                <a:ea typeface="Helvetica" pitchFamily="-84" charset="0"/>
                <a:cs typeface="Helvetica" pitchFamily="-84" charset="0"/>
              </a:rPr>
              <a:t>m</a:t>
            </a:r>
            <a:r>
              <a:rPr lang="en-US" sz="1700">
                <a:latin typeface="Helvetica" pitchFamily="-84" charset="0"/>
                <a:ea typeface="Helvetica" pitchFamily="-84" charset="0"/>
                <a:cs typeface="Helvetica" pitchFamily="-84" charset="0"/>
              </a:rPr>
              <a:t> active nodes.</a:t>
            </a:r>
          </a:p>
          <a:p>
            <a:pPr marL="609600" indent="-609600">
              <a:buFontTx/>
              <a:buAutoNum type="arabicPeriod"/>
            </a:pPr>
            <a:r>
              <a:rPr lang="en-US" sz="1700">
                <a:latin typeface="Helvetica" pitchFamily="-84" charset="0"/>
                <a:ea typeface="Helvetica" pitchFamily="-84" charset="0"/>
                <a:cs typeface="Helvetica" pitchFamily="-84" charset="0"/>
              </a:rPr>
              <a:t>Deactivate one active node with probability:</a:t>
            </a:r>
          </a:p>
          <a:p>
            <a:pPr marL="609600" indent="-609600">
              <a:buFontTx/>
              <a:buAutoNum type="arabicPeriod"/>
            </a:pPr>
            <a:endParaRPr lang="en-US" sz="2000">
              <a:latin typeface="Arial" pitchFamily="-84" charset="0"/>
              <a:ea typeface="ＭＳ Ｐゴシック" charset="-128"/>
              <a:cs typeface="ＭＳ Ｐゴシック" charset="-128"/>
            </a:endParaRPr>
          </a:p>
        </p:txBody>
      </p:sp>
      <p:sp>
        <p:nvSpPr>
          <p:cNvPr id="86025" name="Text Box 4"/>
          <p:cNvSpPr txBox="1">
            <a:spLocks noChangeArrowheads="1"/>
          </p:cNvSpPr>
          <p:nvPr/>
        </p:nvSpPr>
        <p:spPr bwMode="auto">
          <a:xfrm>
            <a:off x="0" y="5346700"/>
            <a:ext cx="4137025" cy="276225"/>
          </a:xfrm>
          <a:prstGeom prst="rect">
            <a:avLst/>
          </a:prstGeom>
          <a:noFill/>
          <a:ln w="9525">
            <a:noFill/>
            <a:miter lim="800000"/>
            <a:headEnd/>
            <a:tailEnd/>
          </a:ln>
        </p:spPr>
        <p:txBody>
          <a:bodyPr wrap="none">
            <a:prstTxWarp prst="textNoShape">
              <a:avLst/>
            </a:prstTxWarp>
            <a:spAutoFit/>
          </a:bodyPr>
          <a:lstStyle/>
          <a:p>
            <a:r>
              <a:rPr lang="en-US" sz="1200">
                <a:latin typeface="Helvetica" pitchFamily="-84" charset="0"/>
                <a:ea typeface="Helvetica" pitchFamily="-84" charset="0"/>
                <a:cs typeface="Helvetica" pitchFamily="-84" charset="0"/>
              </a:rPr>
              <a:t>K. Klemm and V. Eguiluz, Phys. Rev. E 65, 036123 (2002)</a:t>
            </a:r>
          </a:p>
        </p:txBody>
      </p:sp>
      <p:graphicFrame>
        <p:nvGraphicFramePr>
          <p:cNvPr id="86018" name="Object 1024"/>
          <p:cNvGraphicFramePr>
            <a:graphicFrameLocks noChangeAspect="1"/>
          </p:cNvGraphicFramePr>
          <p:nvPr/>
        </p:nvGraphicFramePr>
        <p:xfrm>
          <a:off x="5457825" y="2038350"/>
          <a:ext cx="2301875" cy="409575"/>
        </p:xfrm>
        <a:graphic>
          <a:graphicData uri="http://schemas.openxmlformats.org/presentationml/2006/ole">
            <mc:AlternateContent xmlns:mc="http://schemas.openxmlformats.org/markup-compatibility/2006">
              <mc:Choice xmlns:v="urn:schemas-microsoft-com:vml" Requires="v">
                <p:oleObj name="Equation" r:id="rId4" imgW="1180800" imgH="253800" progId="Equation.3">
                  <p:embed/>
                </p:oleObj>
              </mc:Choice>
              <mc:Fallback>
                <p:oleObj name="Equation" r:id="rId4" imgW="1180800" imgH="253800" progId="Equation.3">
                  <p:embed/>
                  <p:pic>
                    <p:nvPicPr>
                      <p:cNvPr id="86018"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825" y="2038350"/>
                        <a:ext cx="230187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19" name="Object 1025"/>
          <p:cNvGraphicFramePr>
            <a:graphicFrameLocks noChangeAspect="1"/>
          </p:cNvGraphicFramePr>
          <p:nvPr/>
        </p:nvGraphicFramePr>
        <p:xfrm>
          <a:off x="4114800" y="3556000"/>
          <a:ext cx="1089025" cy="247650"/>
        </p:xfrm>
        <a:graphic>
          <a:graphicData uri="http://schemas.openxmlformats.org/presentationml/2006/ole">
            <mc:AlternateContent xmlns:mc="http://schemas.openxmlformats.org/markup-compatibility/2006">
              <mc:Choice xmlns:v="urn:schemas-microsoft-com:vml" Requires="v">
                <p:oleObj name="Equation" r:id="rId6" imgW="647640" imgH="177480" progId="Equation.3">
                  <p:embed/>
                </p:oleObj>
              </mc:Choice>
              <mc:Fallback>
                <p:oleObj name="Equation" r:id="rId6" imgW="647640" imgH="177480" progId="Equation.3">
                  <p:embed/>
                  <p:pic>
                    <p:nvPicPr>
                      <p:cNvPr id="86019"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3556000"/>
                        <a:ext cx="108902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20" name="Object 1026"/>
          <p:cNvGraphicFramePr>
            <a:graphicFrameLocks noChangeAspect="1"/>
          </p:cNvGraphicFramePr>
          <p:nvPr/>
        </p:nvGraphicFramePr>
        <p:xfrm>
          <a:off x="4443413" y="4191000"/>
          <a:ext cx="1195387" cy="247650"/>
        </p:xfrm>
        <a:graphic>
          <a:graphicData uri="http://schemas.openxmlformats.org/presentationml/2006/ole">
            <mc:AlternateContent xmlns:mc="http://schemas.openxmlformats.org/markup-compatibility/2006">
              <mc:Choice xmlns:v="urn:schemas-microsoft-com:vml" Requires="v">
                <p:oleObj name="Equation" r:id="rId8" imgW="711000" imgH="177480" progId="Equation.3">
                  <p:embed/>
                </p:oleObj>
              </mc:Choice>
              <mc:Fallback>
                <p:oleObj name="Equation" r:id="rId8" imgW="711000" imgH="177480" progId="Equation.3">
                  <p:embed/>
                  <p:pic>
                    <p:nvPicPr>
                      <p:cNvPr id="86020" name="Object 10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3413" y="4191000"/>
                        <a:ext cx="1195387"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21" name="Object 1027"/>
          <p:cNvGraphicFramePr>
            <a:graphicFrameLocks noChangeAspect="1"/>
          </p:cNvGraphicFramePr>
          <p:nvPr/>
        </p:nvGraphicFramePr>
        <p:xfrm>
          <a:off x="6408738" y="3586163"/>
          <a:ext cx="2032000" cy="414337"/>
        </p:xfrm>
        <a:graphic>
          <a:graphicData uri="http://schemas.openxmlformats.org/presentationml/2006/ole">
            <mc:AlternateContent xmlns:mc="http://schemas.openxmlformats.org/markup-compatibility/2006">
              <mc:Choice xmlns:v="urn:schemas-microsoft-com:vml" Requires="v">
                <p:oleObj name="Equation" r:id="rId10" imgW="927000" imgH="228600" progId="Equation.3">
                  <p:embed/>
                </p:oleObj>
              </mc:Choice>
              <mc:Fallback>
                <p:oleObj name="Equation" r:id="rId10" imgW="927000" imgH="228600" progId="Equation.3">
                  <p:embed/>
                  <p:pic>
                    <p:nvPicPr>
                      <p:cNvPr id="86021" name="Object 10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8738" y="3586163"/>
                        <a:ext cx="2032000" cy="41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22" name="Object 1028"/>
          <p:cNvGraphicFramePr>
            <a:graphicFrameLocks noChangeAspect="1"/>
          </p:cNvGraphicFramePr>
          <p:nvPr/>
        </p:nvGraphicFramePr>
        <p:xfrm>
          <a:off x="6477000" y="3006725"/>
          <a:ext cx="1809750" cy="369888"/>
        </p:xfrm>
        <a:graphic>
          <a:graphicData uri="http://schemas.openxmlformats.org/presentationml/2006/ole">
            <mc:AlternateContent xmlns:mc="http://schemas.openxmlformats.org/markup-compatibility/2006">
              <mc:Choice xmlns:v="urn:schemas-microsoft-com:vml" Requires="v">
                <p:oleObj name="Equation" r:id="rId12" imgW="825480" imgH="203040" progId="Equation.3">
                  <p:embed/>
                </p:oleObj>
              </mc:Choice>
              <mc:Fallback>
                <p:oleObj name="Equation" r:id="rId12" imgW="825480" imgH="203040" progId="Equation.3">
                  <p:embed/>
                  <p:pic>
                    <p:nvPicPr>
                      <p:cNvPr id="86022" name="Object 10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3006725"/>
                        <a:ext cx="1809750"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26" name="TextBox 10"/>
          <p:cNvSpPr txBox="1">
            <a:spLocks noChangeArrowheads="1"/>
          </p:cNvSpPr>
          <p:nvPr/>
        </p:nvSpPr>
        <p:spPr bwMode="auto">
          <a:xfrm>
            <a:off x="6477000" y="4438650"/>
            <a:ext cx="2135188" cy="369888"/>
          </a:xfrm>
          <a:prstGeom prst="rect">
            <a:avLst/>
          </a:prstGeom>
          <a:solidFill>
            <a:srgbClr val="FF6600"/>
          </a:solidFill>
          <a:ln w="9525">
            <a:noFill/>
            <a:miter lim="800000"/>
            <a:headEnd/>
            <a:tailEnd/>
          </a:ln>
        </p:spPr>
        <p:txBody>
          <a:bodyPr wrap="none">
            <a:prstTxWarp prst="textNoShape">
              <a:avLst/>
            </a:prstTxWarp>
            <a:spAutoFit/>
          </a:bodyPr>
          <a:lstStyle/>
          <a:p>
            <a:r>
              <a:rPr lang="hu-HU"/>
              <a:t>C</a:t>
            </a:r>
            <a:r>
              <a:rPr lang="en-US">
                <a:sym typeface="Wingdings" pitchFamily="-84" charset="2"/>
              </a:rPr>
              <a:t> C* when N∞</a:t>
            </a:r>
            <a:endParaRPr lang="hu-HU"/>
          </a:p>
        </p:txBody>
      </p:sp>
      <p:sp>
        <p:nvSpPr>
          <p:cNvPr id="86028"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A MODEL WITH HIGH CLUSTERING COEFFICIENT</a:t>
            </a:r>
          </a:p>
        </p:txBody>
      </p:sp>
      <p:sp>
        <p:nvSpPr>
          <p:cNvPr id="13"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2273919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6"/>
          <p:cNvPicPr>
            <a:picLocks noChangeAspect="1" noChangeArrowheads="1"/>
          </p:cNvPicPr>
          <p:nvPr/>
        </p:nvPicPr>
        <p:blipFill>
          <a:blip r:embed="rId3"/>
          <a:srcRect t="6900" b="51697"/>
          <a:stretch>
            <a:fillRect/>
          </a:stretch>
        </p:blipFill>
        <p:spPr bwMode="auto">
          <a:xfrm>
            <a:off x="304800" y="0"/>
            <a:ext cx="7896225" cy="1905000"/>
          </a:xfrm>
          <a:prstGeom prst="rect">
            <a:avLst/>
          </a:prstGeom>
          <a:noFill/>
          <a:ln w="9525">
            <a:noFill/>
            <a:miter lim="800000"/>
            <a:headEnd/>
            <a:tailEnd/>
          </a:ln>
        </p:spPr>
      </p:pic>
      <p:pic>
        <p:nvPicPr>
          <p:cNvPr id="87043" name="Picture 7"/>
          <p:cNvPicPr>
            <a:picLocks noChangeAspect="1" noChangeArrowheads="1"/>
          </p:cNvPicPr>
          <p:nvPr/>
        </p:nvPicPr>
        <p:blipFill>
          <a:blip r:embed="rId4"/>
          <a:srcRect t="1993" b="23019"/>
          <a:stretch>
            <a:fillRect/>
          </a:stretch>
        </p:blipFill>
        <p:spPr bwMode="auto">
          <a:xfrm>
            <a:off x="228600" y="3873500"/>
            <a:ext cx="8582025" cy="1841500"/>
          </a:xfrm>
          <a:prstGeom prst="rect">
            <a:avLst/>
          </a:prstGeom>
          <a:noFill/>
          <a:ln w="9525">
            <a:noFill/>
            <a:miter lim="800000"/>
            <a:headEnd/>
            <a:tailEnd/>
          </a:ln>
        </p:spPr>
      </p:pic>
      <p:pic>
        <p:nvPicPr>
          <p:cNvPr id="87044" name="Picture 8"/>
          <p:cNvPicPr>
            <a:picLocks noChangeAspect="1" noChangeArrowheads="1"/>
          </p:cNvPicPr>
          <p:nvPr/>
        </p:nvPicPr>
        <p:blipFill>
          <a:blip r:embed="rId5"/>
          <a:srcRect t="55205"/>
          <a:stretch>
            <a:fillRect/>
          </a:stretch>
        </p:blipFill>
        <p:spPr bwMode="auto">
          <a:xfrm>
            <a:off x="304800" y="1841500"/>
            <a:ext cx="7896225" cy="2060575"/>
          </a:xfrm>
          <a:prstGeom prst="rect">
            <a:avLst/>
          </a:prstGeom>
          <a:noFill/>
          <a:ln w="9525">
            <a:noFill/>
            <a:miter lim="800000"/>
            <a:headEnd/>
            <a:tailEnd/>
          </a:ln>
        </p:spPr>
      </p:pic>
    </p:spTree>
    <p:extLst>
      <p:ext uri="{BB962C8B-B14F-4D97-AF65-F5344CB8AC3E}">
        <p14:creationId xmlns:p14="http://schemas.microsoft.com/office/powerpoint/2010/main" val="3533705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0" name="Text Box 12"/>
          <p:cNvSpPr txBox="1">
            <a:spLocks noChangeArrowheads="1"/>
          </p:cNvSpPr>
          <p:nvPr/>
        </p:nvSpPr>
        <p:spPr bwMode="auto">
          <a:xfrm>
            <a:off x="2381250" y="4972050"/>
            <a:ext cx="6762750" cy="415925"/>
          </a:xfrm>
          <a:prstGeom prst="rect">
            <a:avLst/>
          </a:prstGeom>
          <a:noFill/>
          <a:ln w="9525">
            <a:noFill/>
            <a:miter lim="800000"/>
            <a:headEnd/>
            <a:tailEnd/>
          </a:ln>
        </p:spPr>
        <p:txBody>
          <a:bodyPr>
            <a:prstTxWarp prst="textNoShape">
              <a:avLst/>
            </a:prstTxWarp>
            <a:spAutoFit/>
          </a:bodyPr>
          <a:lstStyle/>
          <a:p>
            <a:pPr>
              <a:lnSpc>
                <a:spcPct val="120000"/>
              </a:lnSpc>
            </a:pPr>
            <a:r>
              <a:rPr lang="en-US" dirty="0">
                <a:solidFill>
                  <a:srgbClr val="FF0000"/>
                </a:solidFill>
                <a:latin typeface="Helvetica" pitchFamily="-84" charset="0"/>
                <a:ea typeface="Helvetica" pitchFamily="-84" charset="0"/>
                <a:cs typeface="Helvetica" pitchFamily="-84" charset="0"/>
              </a:rPr>
              <a:t>The network grows,  but the degree distribution is stationary.</a:t>
            </a:r>
            <a:endParaRPr lang="en-US" sz="2400" dirty="0">
              <a:solidFill>
                <a:srgbClr val="FF0000"/>
              </a:solidFill>
              <a:latin typeface="Helvetica" pitchFamily="-84" charset="0"/>
              <a:ea typeface="Helvetica" pitchFamily="-84" charset="0"/>
              <a:cs typeface="Helvetica" pitchFamily="-84" charset="0"/>
            </a:endParaRPr>
          </a:p>
        </p:txBody>
      </p:sp>
      <p:sp>
        <p:nvSpPr>
          <p:cNvPr id="7169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Trajan Pro"/>
                <a:ea typeface="Helvetica" pitchFamily="-84" charset="0"/>
                <a:cs typeface="Trajan Pro"/>
              </a:rPr>
              <a:t>Section 11: Summary</a:t>
            </a:r>
          </a:p>
        </p:txBody>
      </p:sp>
      <p:pic>
        <p:nvPicPr>
          <p:cNvPr id="2" name="Picture 1"/>
          <p:cNvPicPr>
            <a:picLocks noChangeAspect="1"/>
          </p:cNvPicPr>
          <p:nvPr/>
        </p:nvPicPr>
        <p:blipFill>
          <a:blip r:embed="rId3"/>
          <a:stretch>
            <a:fillRect/>
          </a:stretch>
        </p:blipFill>
        <p:spPr>
          <a:xfrm>
            <a:off x="101600" y="619124"/>
            <a:ext cx="1536700" cy="5049157"/>
          </a:xfrm>
          <a:prstGeom prst="rect">
            <a:avLst/>
          </a:prstGeom>
        </p:spPr>
      </p:pic>
    </p:spTree>
    <p:extLst>
      <p:ext uri="{BB962C8B-B14F-4D97-AF65-F5344CB8AC3E}">
        <p14:creationId xmlns:p14="http://schemas.microsoft.com/office/powerpoint/2010/main" val="546610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0" name="Text Box 12"/>
          <p:cNvSpPr txBox="1">
            <a:spLocks noChangeArrowheads="1"/>
          </p:cNvSpPr>
          <p:nvPr/>
        </p:nvSpPr>
        <p:spPr bwMode="auto">
          <a:xfrm>
            <a:off x="2381250" y="4972050"/>
            <a:ext cx="6762750" cy="415925"/>
          </a:xfrm>
          <a:prstGeom prst="rect">
            <a:avLst/>
          </a:prstGeom>
          <a:noFill/>
          <a:ln w="9525">
            <a:noFill/>
            <a:miter lim="800000"/>
            <a:headEnd/>
            <a:tailEnd/>
          </a:ln>
        </p:spPr>
        <p:txBody>
          <a:bodyPr>
            <a:prstTxWarp prst="textNoShape">
              <a:avLst/>
            </a:prstTxWarp>
            <a:spAutoFit/>
          </a:bodyPr>
          <a:lstStyle/>
          <a:p>
            <a:pPr>
              <a:lnSpc>
                <a:spcPct val="120000"/>
              </a:lnSpc>
            </a:pPr>
            <a:r>
              <a:rPr lang="en-US" dirty="0">
                <a:solidFill>
                  <a:srgbClr val="FF0000"/>
                </a:solidFill>
                <a:latin typeface="Helvetica" pitchFamily="-84" charset="0"/>
                <a:ea typeface="Helvetica" pitchFamily="-84" charset="0"/>
                <a:cs typeface="Helvetica" pitchFamily="-84" charset="0"/>
              </a:rPr>
              <a:t>The network grows,  but the degree distribution is stationary.</a:t>
            </a:r>
            <a:endParaRPr lang="en-US" sz="2400" dirty="0">
              <a:solidFill>
                <a:srgbClr val="FF0000"/>
              </a:solidFill>
              <a:latin typeface="Helvetica" pitchFamily="-84" charset="0"/>
              <a:ea typeface="Helvetica" pitchFamily="-84" charset="0"/>
              <a:cs typeface="Helvetica" pitchFamily="-84" charset="0"/>
            </a:endParaRPr>
          </a:p>
        </p:txBody>
      </p:sp>
      <p:sp>
        <p:nvSpPr>
          <p:cNvPr id="7169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Trajan Pro"/>
                <a:ea typeface="Helvetica" pitchFamily="-84" charset="0"/>
                <a:cs typeface="Trajan Pro"/>
              </a:rPr>
              <a:t>Section 11: Summary</a:t>
            </a:r>
          </a:p>
        </p:txBody>
      </p:sp>
      <p:pic>
        <p:nvPicPr>
          <p:cNvPr id="2" name="Picture 1"/>
          <p:cNvPicPr>
            <a:picLocks noChangeAspect="1"/>
          </p:cNvPicPr>
          <p:nvPr/>
        </p:nvPicPr>
        <p:blipFill>
          <a:blip r:embed="rId3"/>
          <a:stretch>
            <a:fillRect/>
          </a:stretch>
        </p:blipFill>
        <p:spPr>
          <a:xfrm>
            <a:off x="101600" y="619124"/>
            <a:ext cx="1536700" cy="5049157"/>
          </a:xfrm>
          <a:prstGeom prst="rect">
            <a:avLst/>
          </a:prstGeom>
        </p:spPr>
      </p:pic>
      <p:pic>
        <p:nvPicPr>
          <p:cNvPr id="3" name="Picture 2"/>
          <p:cNvPicPr>
            <a:picLocks noChangeAspect="1"/>
          </p:cNvPicPr>
          <p:nvPr/>
        </p:nvPicPr>
        <p:blipFill>
          <a:blip r:embed="rId4"/>
          <a:stretch>
            <a:fillRect/>
          </a:stretch>
        </p:blipFill>
        <p:spPr>
          <a:xfrm>
            <a:off x="2501899" y="2590800"/>
            <a:ext cx="6241585" cy="787400"/>
          </a:xfrm>
          <a:prstGeom prst="rect">
            <a:avLst/>
          </a:prstGeom>
        </p:spPr>
      </p:pic>
    </p:spTree>
    <p:extLst>
      <p:ext uri="{BB962C8B-B14F-4D97-AF65-F5344CB8AC3E}">
        <p14:creationId xmlns:p14="http://schemas.microsoft.com/office/powerpoint/2010/main" val="544039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Trajan Pro"/>
                <a:ea typeface="Helvetica" pitchFamily="-84" charset="0"/>
                <a:cs typeface="Trajan Pro"/>
              </a:rPr>
              <a:t>Section 11: Summary</a:t>
            </a:r>
          </a:p>
        </p:txBody>
      </p:sp>
      <p:pic>
        <p:nvPicPr>
          <p:cNvPr id="2" name="Picture 1"/>
          <p:cNvPicPr>
            <a:picLocks noChangeAspect="1"/>
          </p:cNvPicPr>
          <p:nvPr/>
        </p:nvPicPr>
        <p:blipFill>
          <a:blip r:embed="rId3"/>
          <a:stretch>
            <a:fillRect/>
          </a:stretch>
        </p:blipFill>
        <p:spPr>
          <a:xfrm>
            <a:off x="101600" y="619124"/>
            <a:ext cx="1536700" cy="5049157"/>
          </a:xfrm>
          <a:prstGeom prst="rect">
            <a:avLst/>
          </a:prstGeom>
        </p:spPr>
      </p:pic>
      <p:pic>
        <p:nvPicPr>
          <p:cNvPr id="4" name="Picture 3"/>
          <p:cNvPicPr>
            <a:picLocks noChangeAspect="1"/>
          </p:cNvPicPr>
          <p:nvPr/>
        </p:nvPicPr>
        <p:blipFill>
          <a:blip r:embed="rId4"/>
          <a:stretch>
            <a:fillRect/>
          </a:stretch>
        </p:blipFill>
        <p:spPr>
          <a:xfrm>
            <a:off x="2794000" y="600422"/>
            <a:ext cx="4978400" cy="5134953"/>
          </a:xfrm>
          <a:prstGeom prst="rect">
            <a:avLst/>
          </a:prstGeom>
        </p:spPr>
      </p:pic>
    </p:spTree>
    <p:extLst>
      <p:ext uri="{BB962C8B-B14F-4D97-AF65-F5344CB8AC3E}">
        <p14:creationId xmlns:p14="http://schemas.microsoft.com/office/powerpoint/2010/main" val="2885480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0" name="Object 3"/>
          <p:cNvGraphicFramePr>
            <a:graphicFrameLocks noChangeAspect="1"/>
          </p:cNvGraphicFramePr>
          <p:nvPr/>
        </p:nvGraphicFramePr>
        <p:xfrm>
          <a:off x="4657725" y="1716088"/>
          <a:ext cx="223838" cy="352425"/>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9421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1716088"/>
                        <a:ext cx="223838"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11" name="Text Box 4"/>
          <p:cNvSpPr txBox="1">
            <a:spLocks noChangeArrowheads="1"/>
          </p:cNvSpPr>
          <p:nvPr/>
        </p:nvSpPr>
        <p:spPr bwMode="auto">
          <a:xfrm>
            <a:off x="731838" y="914400"/>
            <a:ext cx="7851775" cy="3140075"/>
          </a:xfrm>
          <a:prstGeom prst="rect">
            <a:avLst/>
          </a:prstGeom>
          <a:noFill/>
          <a:ln w="9525">
            <a:noFill/>
            <a:miter lim="800000"/>
            <a:headEnd/>
            <a:tailEnd/>
          </a:ln>
        </p:spPr>
        <p:txBody>
          <a:bodyPr>
            <a:prstTxWarp prst="textNoShape">
              <a:avLst/>
            </a:prstTxWarp>
            <a:spAutoFit/>
          </a:bodyPr>
          <a:lstStyle/>
          <a:p>
            <a:pPr marL="457200" indent="-457200">
              <a:buFontTx/>
              <a:buAutoNum type="arabicPeriod"/>
            </a:pPr>
            <a:r>
              <a:rPr lang="en-US" dirty="0">
                <a:latin typeface="Helvetica" pitchFamily="-84" charset="0"/>
                <a:ea typeface="Helvetica" pitchFamily="-84" charset="0"/>
                <a:cs typeface="Helvetica" pitchFamily="-84" charset="0"/>
              </a:rPr>
              <a:t> There is no universal exponent characterizing all networks.</a:t>
            </a:r>
          </a:p>
          <a:p>
            <a:pPr marL="457200" indent="-457200">
              <a:buFontTx/>
              <a:buAutoNum type="arabicPeriod"/>
            </a:pPr>
            <a:endParaRPr lang="en-US" dirty="0">
              <a:latin typeface="Helvetica" pitchFamily="-84" charset="0"/>
              <a:ea typeface="Helvetica" pitchFamily="-84" charset="0"/>
              <a:cs typeface="Helvetica" pitchFamily="-84" charset="0"/>
            </a:endParaRPr>
          </a:p>
          <a:p>
            <a:pPr marL="457200" indent="-457200">
              <a:buFontTx/>
              <a:buAutoNum type="arabicPeriod"/>
            </a:pPr>
            <a:r>
              <a:rPr lang="en-US" dirty="0">
                <a:latin typeface="Helvetica" pitchFamily="-84" charset="0"/>
                <a:ea typeface="Helvetica" pitchFamily="-84" charset="0"/>
                <a:cs typeface="Helvetica" pitchFamily="-84" charset="0"/>
              </a:rPr>
              <a:t>Growth and preferential attachment are responsible for the emergence of the scale-free property.</a:t>
            </a:r>
          </a:p>
          <a:p>
            <a:pPr marL="457200" indent="-457200">
              <a:buFontTx/>
              <a:buAutoNum type="arabicPeriod"/>
            </a:pPr>
            <a:r>
              <a:rPr lang="en-US" dirty="0">
                <a:latin typeface="Helvetica" pitchFamily="-84" charset="0"/>
                <a:ea typeface="Helvetica" pitchFamily="-84" charset="0"/>
                <a:cs typeface="Helvetica" pitchFamily="-84" charset="0"/>
              </a:rPr>
              <a:t>The origins of the preferential attachment is system-dependent.</a:t>
            </a:r>
          </a:p>
          <a:p>
            <a:pPr marL="457200" indent="-457200">
              <a:buFontTx/>
              <a:buAutoNum type="arabicPeriod"/>
            </a:pPr>
            <a:r>
              <a:rPr lang="en-US" dirty="0">
                <a:latin typeface="Helvetica" pitchFamily="-84" charset="0"/>
                <a:ea typeface="Helvetica" pitchFamily="-84" charset="0"/>
                <a:cs typeface="Helvetica" pitchFamily="-84" charset="0"/>
              </a:rPr>
              <a:t> Modeling real networks:</a:t>
            </a:r>
          </a:p>
          <a:p>
            <a:pPr marL="1828800" lvl="3" indent="-457200">
              <a:buFontTx/>
              <a:buChar char="•"/>
            </a:pPr>
            <a:r>
              <a:rPr lang="en-US" dirty="0">
                <a:latin typeface="Helvetica" pitchFamily="-84" charset="0"/>
                <a:ea typeface="Helvetica" pitchFamily="-84" charset="0"/>
                <a:cs typeface="Helvetica" pitchFamily="-84" charset="0"/>
              </a:rPr>
              <a:t> identify the microscopic processes that take place in the system</a:t>
            </a:r>
          </a:p>
          <a:p>
            <a:pPr marL="1828800" lvl="3" indent="-457200">
              <a:buFontTx/>
              <a:buChar char="•"/>
            </a:pPr>
            <a:r>
              <a:rPr lang="en-US" dirty="0">
                <a:latin typeface="Helvetica" pitchFamily="-84" charset="0"/>
                <a:ea typeface="Helvetica" pitchFamily="-84" charset="0"/>
                <a:cs typeface="Helvetica" pitchFamily="-84" charset="0"/>
              </a:rPr>
              <a:t> measure their frequency from real data</a:t>
            </a:r>
          </a:p>
          <a:p>
            <a:pPr marL="1828800" lvl="3" indent="-457200">
              <a:buFontTx/>
              <a:buChar char="•"/>
            </a:pPr>
            <a:r>
              <a:rPr lang="en-US" dirty="0">
                <a:latin typeface="Helvetica" pitchFamily="-84" charset="0"/>
                <a:ea typeface="Helvetica" pitchFamily="-84" charset="0"/>
                <a:cs typeface="Helvetica" pitchFamily="-84" charset="0"/>
              </a:rPr>
              <a:t> develop dynamical models that capture these </a:t>
            </a:r>
          </a:p>
          <a:p>
            <a:pPr marL="1828800" lvl="3" indent="-457200"/>
            <a:r>
              <a:rPr lang="en-US" dirty="0">
                <a:latin typeface="Helvetica" pitchFamily="-84" charset="0"/>
                <a:ea typeface="Helvetica" pitchFamily="-84" charset="0"/>
                <a:cs typeface="Helvetica" pitchFamily="-84" charset="0"/>
              </a:rPr>
              <a:t>       processes.  </a:t>
            </a:r>
          </a:p>
        </p:txBody>
      </p:sp>
      <p:sp>
        <p:nvSpPr>
          <p:cNvPr id="94212" name="TextBox 4"/>
          <p:cNvSpPr txBox="1">
            <a:spLocks noChangeArrowheads="1"/>
          </p:cNvSpPr>
          <p:nvPr/>
        </p:nvSpPr>
        <p:spPr bwMode="auto">
          <a:xfrm>
            <a:off x="731838" y="4054475"/>
            <a:ext cx="7851775" cy="646113"/>
          </a:xfrm>
          <a:prstGeom prst="rect">
            <a:avLst/>
          </a:prstGeom>
          <a:noFill/>
          <a:ln w="9525">
            <a:noFill/>
            <a:miter lim="800000"/>
            <a:headEnd/>
            <a:tailEnd/>
          </a:ln>
        </p:spPr>
        <p:txBody>
          <a:bodyPr>
            <a:prstTxWarp prst="textNoShape">
              <a:avLst/>
            </a:prstTxWarp>
            <a:spAutoFit/>
          </a:bodyPr>
          <a:lstStyle/>
          <a:p>
            <a:r>
              <a:rPr lang="hu-HU">
                <a:latin typeface="Helvetica" pitchFamily="-84" charset="0"/>
                <a:ea typeface="Helvetica" pitchFamily="-84" charset="0"/>
                <a:cs typeface="Helvetica" pitchFamily="-84" charset="0"/>
              </a:rPr>
              <a:t>5. If the model is correct, it should correctly predict not only the degree exponent, but both small and large k-cutoffs.</a:t>
            </a:r>
          </a:p>
        </p:txBody>
      </p:sp>
      <p:sp>
        <p:nvSpPr>
          <p:cNvPr id="9421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LESSONS LEARNED: evolving network models</a:t>
            </a:r>
          </a:p>
        </p:txBody>
      </p:sp>
      <p:sp>
        <p:nvSpPr>
          <p:cNvPr id="7"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3377925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3"/>
          <p:cNvGraphicFramePr>
            <a:graphicFrameLocks noChangeAspect="1"/>
          </p:cNvGraphicFramePr>
          <p:nvPr/>
        </p:nvGraphicFramePr>
        <p:xfrm>
          <a:off x="4657725" y="1716088"/>
          <a:ext cx="223838" cy="352425"/>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9523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1716088"/>
                        <a:ext cx="223838"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5" name="Text Box 4"/>
          <p:cNvSpPr txBox="1">
            <a:spLocks noChangeArrowheads="1"/>
          </p:cNvSpPr>
          <p:nvPr/>
        </p:nvSpPr>
        <p:spPr bwMode="auto">
          <a:xfrm>
            <a:off x="490538" y="1155700"/>
            <a:ext cx="7851775" cy="3600450"/>
          </a:xfrm>
          <a:prstGeom prst="rect">
            <a:avLst/>
          </a:prstGeom>
          <a:noFill/>
          <a:ln w="9525">
            <a:noFill/>
            <a:miter lim="800000"/>
            <a:headEnd/>
            <a:tailEnd/>
          </a:ln>
        </p:spPr>
        <p:txBody>
          <a:bodyPr>
            <a:prstTxWarp prst="textNoShape">
              <a:avLst/>
            </a:prstTxWarp>
            <a:spAutoFit/>
          </a:bodyPr>
          <a:lstStyle/>
          <a:p>
            <a:pPr marL="457200" indent="-457200"/>
            <a:r>
              <a:rPr lang="en-US" sz="2400" b="1">
                <a:latin typeface="Helvetica" pitchFamily="-84" charset="0"/>
                <a:ea typeface="Helvetica" pitchFamily="-84" charset="0"/>
                <a:cs typeface="Helvetica" pitchFamily="-84" charset="0"/>
              </a:rPr>
              <a:t>Philosophical change in network modeling:</a:t>
            </a:r>
            <a:br>
              <a:rPr lang="en-US" sz="2400" b="1">
                <a:latin typeface="Helvetica" pitchFamily="-84" charset="0"/>
                <a:ea typeface="Helvetica" pitchFamily="-84" charset="0"/>
                <a:cs typeface="Helvetica" pitchFamily="-84" charset="0"/>
              </a:rPr>
            </a:br>
            <a:endParaRPr lang="en-US" sz="2400" b="1">
              <a:latin typeface="Helvetica" pitchFamily="-84" charset="0"/>
              <a:ea typeface="Helvetica" pitchFamily="-84" charset="0"/>
              <a:cs typeface="Helvetica" pitchFamily="-84" charset="0"/>
            </a:endParaRPr>
          </a:p>
          <a:p>
            <a:pPr marL="457200" indent="-457200"/>
            <a:r>
              <a:rPr lang="en-US">
                <a:solidFill>
                  <a:srgbClr val="FF0000"/>
                </a:solidFill>
                <a:latin typeface="Helvetica" pitchFamily="-84" charset="0"/>
                <a:ea typeface="Helvetica" pitchFamily="-84" charset="0"/>
                <a:cs typeface="Helvetica" pitchFamily="-84" charset="0"/>
              </a:rPr>
              <a:t>ER</a:t>
            </a:r>
            <a:r>
              <a:rPr lang="en-US">
                <a:latin typeface="Helvetica" pitchFamily="-84" charset="0"/>
                <a:ea typeface="Helvetica" pitchFamily="-84" charset="0"/>
                <a:cs typeface="Helvetica" pitchFamily="-84" charset="0"/>
              </a:rPr>
              <a:t>, </a:t>
            </a:r>
            <a:r>
              <a:rPr lang="en-US">
                <a:solidFill>
                  <a:srgbClr val="FF0000"/>
                </a:solidFill>
                <a:latin typeface="Helvetica" pitchFamily="-84" charset="0"/>
                <a:ea typeface="Helvetica" pitchFamily="-84" charset="0"/>
                <a:cs typeface="Helvetica" pitchFamily="-84" charset="0"/>
              </a:rPr>
              <a:t>WS</a:t>
            </a:r>
            <a:r>
              <a:rPr lang="en-US">
                <a:latin typeface="Helvetica" pitchFamily="-84" charset="0"/>
                <a:ea typeface="Helvetica" pitchFamily="-84" charset="0"/>
                <a:cs typeface="Helvetica" pitchFamily="-84" charset="0"/>
              </a:rPr>
              <a:t> models are static models – the role of the network modeler it to cleverly place the links between a fixed number of nodes to that the network topology mimic the networks seen in real systems.</a:t>
            </a:r>
          </a:p>
          <a:p>
            <a:pPr marL="457200" indent="-457200"/>
            <a:endParaRPr lang="en-US">
              <a:latin typeface="Helvetica" pitchFamily="-84" charset="0"/>
              <a:ea typeface="Helvetica" pitchFamily="-84" charset="0"/>
              <a:cs typeface="Helvetica" pitchFamily="-84" charset="0"/>
            </a:endParaRPr>
          </a:p>
          <a:p>
            <a:pPr marL="457200" indent="-457200"/>
            <a:r>
              <a:rPr lang="en-US">
                <a:solidFill>
                  <a:srgbClr val="FF0000"/>
                </a:solidFill>
                <a:latin typeface="Helvetica" pitchFamily="-84" charset="0"/>
                <a:ea typeface="Helvetica" pitchFamily="-84" charset="0"/>
                <a:cs typeface="Helvetica" pitchFamily="-84" charset="0"/>
              </a:rPr>
              <a:t>BA </a:t>
            </a:r>
            <a:r>
              <a:rPr lang="en-US">
                <a:latin typeface="Helvetica" pitchFamily="-84" charset="0"/>
                <a:ea typeface="Helvetica" pitchFamily="-84" charset="0"/>
                <a:cs typeface="Helvetica" pitchFamily="-84" charset="0"/>
              </a:rPr>
              <a:t>and evolving network models are dynamical models: they aim to reproduce how the network was built and evolved. </a:t>
            </a:r>
          </a:p>
          <a:p>
            <a:pPr marL="457200" indent="-457200"/>
            <a:r>
              <a:rPr lang="en-US">
                <a:latin typeface="Helvetica" pitchFamily="-84" charset="0"/>
                <a:ea typeface="Helvetica" pitchFamily="-84" charset="0"/>
                <a:cs typeface="Helvetica" pitchFamily="-84" charset="0"/>
              </a:rPr>
              <a:t>Thus their goal is to capture the network dynamics, not the structure. </a:t>
            </a:r>
          </a:p>
          <a:p>
            <a:pPr marL="457200" indent="-457200"/>
            <a:r>
              <a:rPr lang="en-US">
                <a:latin typeface="Helvetica" pitchFamily="-84" charset="0"/>
                <a:ea typeface="Helvetica" pitchFamily="-84" charset="0"/>
                <a:cs typeface="Helvetica" pitchFamily="-84" charset="0"/>
              </a:rPr>
              <a:t>	</a:t>
            </a:r>
            <a:r>
              <a:rPr lang="en-US">
                <a:latin typeface="Helvetica" pitchFamily="-84" charset="0"/>
                <a:ea typeface="Helvetica" pitchFamily="-84" charset="0"/>
                <a:cs typeface="Helvetica" pitchFamily="-84" charset="0"/>
                <a:sym typeface="Wingdings" pitchFamily="-84" charset="2"/>
              </a:rPr>
              <a:t> a</a:t>
            </a:r>
            <a:r>
              <a:rPr lang="en-US">
                <a:latin typeface="Helvetica" pitchFamily="-84" charset="0"/>
                <a:ea typeface="Helvetica" pitchFamily="-84" charset="0"/>
                <a:cs typeface="Helvetica" pitchFamily="-84" charset="0"/>
              </a:rPr>
              <a:t>s a byproduct, you get the topology correctly</a:t>
            </a:r>
          </a:p>
          <a:p>
            <a:pPr marL="457200" indent="-457200"/>
            <a:endParaRPr lang="en-US"/>
          </a:p>
          <a:p>
            <a:pPr marL="457200" indent="-457200"/>
            <a:endParaRPr lang="en-US"/>
          </a:p>
        </p:txBody>
      </p:sp>
      <p:sp>
        <p:nvSpPr>
          <p:cNvPr id="95237"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LESSONS LEARNED: evolving network models</a:t>
            </a:r>
          </a:p>
        </p:txBody>
      </p:sp>
      <p:sp>
        <p:nvSpPr>
          <p:cNvPr id="6"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1269001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3"/>
          <p:cNvGraphicFramePr>
            <a:graphicFrameLocks noChangeAspect="1"/>
          </p:cNvGraphicFramePr>
          <p:nvPr/>
        </p:nvGraphicFramePr>
        <p:xfrm>
          <a:off x="4657725" y="1716088"/>
          <a:ext cx="223838" cy="352425"/>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9523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1716088"/>
                        <a:ext cx="223838"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5" name="Text Box 4"/>
          <p:cNvSpPr txBox="1">
            <a:spLocks noChangeArrowheads="1"/>
          </p:cNvSpPr>
          <p:nvPr/>
        </p:nvSpPr>
        <p:spPr bwMode="auto">
          <a:xfrm>
            <a:off x="490538" y="1155700"/>
            <a:ext cx="7851775" cy="3600450"/>
          </a:xfrm>
          <a:prstGeom prst="rect">
            <a:avLst/>
          </a:prstGeom>
          <a:noFill/>
          <a:ln w="9525">
            <a:noFill/>
            <a:miter lim="800000"/>
            <a:headEnd/>
            <a:tailEnd/>
          </a:ln>
        </p:spPr>
        <p:txBody>
          <a:bodyPr>
            <a:prstTxWarp prst="textNoShape">
              <a:avLst/>
            </a:prstTxWarp>
            <a:spAutoFit/>
          </a:bodyPr>
          <a:lstStyle/>
          <a:p>
            <a:pPr marL="457200" indent="-457200"/>
            <a:r>
              <a:rPr lang="en-US" sz="2400" b="1">
                <a:latin typeface="Helvetica" pitchFamily="-84" charset="0"/>
                <a:ea typeface="Helvetica" pitchFamily="-84" charset="0"/>
                <a:cs typeface="Helvetica" pitchFamily="-84" charset="0"/>
              </a:rPr>
              <a:t>Philosophical change in network modeling:</a:t>
            </a:r>
            <a:br>
              <a:rPr lang="en-US" sz="2400" b="1">
                <a:latin typeface="Helvetica" pitchFamily="-84" charset="0"/>
                <a:ea typeface="Helvetica" pitchFamily="-84" charset="0"/>
                <a:cs typeface="Helvetica" pitchFamily="-84" charset="0"/>
              </a:rPr>
            </a:br>
            <a:endParaRPr lang="en-US" sz="2400" b="1">
              <a:latin typeface="Helvetica" pitchFamily="-84" charset="0"/>
              <a:ea typeface="Helvetica" pitchFamily="-84" charset="0"/>
              <a:cs typeface="Helvetica" pitchFamily="-84" charset="0"/>
            </a:endParaRPr>
          </a:p>
          <a:p>
            <a:pPr marL="457200" indent="-457200"/>
            <a:r>
              <a:rPr lang="en-US">
                <a:solidFill>
                  <a:srgbClr val="FF0000"/>
                </a:solidFill>
                <a:latin typeface="Helvetica" pitchFamily="-84" charset="0"/>
                <a:ea typeface="Helvetica" pitchFamily="-84" charset="0"/>
                <a:cs typeface="Helvetica" pitchFamily="-84" charset="0"/>
              </a:rPr>
              <a:t>ER</a:t>
            </a:r>
            <a:r>
              <a:rPr lang="en-US">
                <a:latin typeface="Helvetica" pitchFamily="-84" charset="0"/>
                <a:ea typeface="Helvetica" pitchFamily="-84" charset="0"/>
                <a:cs typeface="Helvetica" pitchFamily="-84" charset="0"/>
              </a:rPr>
              <a:t>, </a:t>
            </a:r>
            <a:r>
              <a:rPr lang="en-US">
                <a:solidFill>
                  <a:srgbClr val="FF0000"/>
                </a:solidFill>
                <a:latin typeface="Helvetica" pitchFamily="-84" charset="0"/>
                <a:ea typeface="Helvetica" pitchFamily="-84" charset="0"/>
                <a:cs typeface="Helvetica" pitchFamily="-84" charset="0"/>
              </a:rPr>
              <a:t>WS</a:t>
            </a:r>
            <a:r>
              <a:rPr lang="en-US">
                <a:latin typeface="Helvetica" pitchFamily="-84" charset="0"/>
                <a:ea typeface="Helvetica" pitchFamily="-84" charset="0"/>
                <a:cs typeface="Helvetica" pitchFamily="-84" charset="0"/>
              </a:rPr>
              <a:t> models are static models – the role of the network modeler it to cleverly place the links between a fixed number of nodes to that the network topology mimic the networks seen in real systems.</a:t>
            </a:r>
          </a:p>
          <a:p>
            <a:pPr marL="457200" indent="-457200"/>
            <a:endParaRPr lang="en-US">
              <a:latin typeface="Helvetica" pitchFamily="-84" charset="0"/>
              <a:ea typeface="Helvetica" pitchFamily="-84" charset="0"/>
              <a:cs typeface="Helvetica" pitchFamily="-84" charset="0"/>
            </a:endParaRPr>
          </a:p>
          <a:p>
            <a:pPr marL="457200" indent="-457200"/>
            <a:r>
              <a:rPr lang="en-US">
                <a:solidFill>
                  <a:srgbClr val="FF0000"/>
                </a:solidFill>
                <a:latin typeface="Helvetica" pitchFamily="-84" charset="0"/>
                <a:ea typeface="Helvetica" pitchFamily="-84" charset="0"/>
                <a:cs typeface="Helvetica" pitchFamily="-84" charset="0"/>
              </a:rPr>
              <a:t>BA </a:t>
            </a:r>
            <a:r>
              <a:rPr lang="en-US">
                <a:latin typeface="Helvetica" pitchFamily="-84" charset="0"/>
                <a:ea typeface="Helvetica" pitchFamily="-84" charset="0"/>
                <a:cs typeface="Helvetica" pitchFamily="-84" charset="0"/>
              </a:rPr>
              <a:t>and evolving network models are dynamical models: they aim to reproduce how the network was built and evolved. </a:t>
            </a:r>
          </a:p>
          <a:p>
            <a:pPr marL="457200" indent="-457200"/>
            <a:r>
              <a:rPr lang="en-US">
                <a:latin typeface="Helvetica" pitchFamily="-84" charset="0"/>
                <a:ea typeface="Helvetica" pitchFamily="-84" charset="0"/>
                <a:cs typeface="Helvetica" pitchFamily="-84" charset="0"/>
              </a:rPr>
              <a:t>Thus their goal is to capture the network dynamics, not the structure. </a:t>
            </a:r>
          </a:p>
          <a:p>
            <a:pPr marL="457200" indent="-457200"/>
            <a:r>
              <a:rPr lang="en-US">
                <a:latin typeface="Helvetica" pitchFamily="-84" charset="0"/>
                <a:ea typeface="Helvetica" pitchFamily="-84" charset="0"/>
                <a:cs typeface="Helvetica" pitchFamily="-84" charset="0"/>
              </a:rPr>
              <a:t>	</a:t>
            </a:r>
            <a:r>
              <a:rPr lang="en-US">
                <a:latin typeface="Helvetica" pitchFamily="-84" charset="0"/>
                <a:ea typeface="Helvetica" pitchFamily="-84" charset="0"/>
                <a:cs typeface="Helvetica" pitchFamily="-84" charset="0"/>
                <a:sym typeface="Wingdings" pitchFamily="-84" charset="2"/>
              </a:rPr>
              <a:t> a</a:t>
            </a:r>
            <a:r>
              <a:rPr lang="en-US">
                <a:latin typeface="Helvetica" pitchFamily="-84" charset="0"/>
                <a:ea typeface="Helvetica" pitchFamily="-84" charset="0"/>
                <a:cs typeface="Helvetica" pitchFamily="-84" charset="0"/>
              </a:rPr>
              <a:t>s a byproduct, you get the topology correctly</a:t>
            </a:r>
          </a:p>
          <a:p>
            <a:pPr marL="457200" indent="-457200"/>
            <a:endParaRPr lang="en-US"/>
          </a:p>
          <a:p>
            <a:pPr marL="457200" indent="-457200"/>
            <a:endParaRPr lang="en-US"/>
          </a:p>
        </p:txBody>
      </p:sp>
      <p:sp>
        <p:nvSpPr>
          <p:cNvPr id="95237"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LESSONS LEARNED: evolving network models</a:t>
            </a:r>
          </a:p>
        </p:txBody>
      </p:sp>
      <p:sp>
        <p:nvSpPr>
          <p:cNvPr id="6"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209661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111" charset="0"/>
                <a:ea typeface="Helvetica" pitchFamily="-111" charset="0"/>
                <a:cs typeface="Helvetica" pitchFamily="-111" charset="0"/>
              </a:rPr>
              <a:t>DEGREE CORRELATIONS IN NETWORKS</a:t>
            </a:r>
          </a:p>
        </p:txBody>
      </p:sp>
      <p:sp>
        <p:nvSpPr>
          <p:cNvPr id="22536" name="Rectangle 17"/>
          <p:cNvSpPr>
            <a:spLocks noChangeArrowheads="1"/>
          </p:cNvSpPr>
          <p:nvPr/>
        </p:nvSpPr>
        <p:spPr bwMode="auto">
          <a:xfrm>
            <a:off x="503238" y="3070183"/>
            <a:ext cx="2552700" cy="997196"/>
          </a:xfrm>
          <a:prstGeom prst="rect">
            <a:avLst/>
          </a:prstGeom>
          <a:noFill/>
          <a:ln w="9525">
            <a:noFill/>
            <a:miter lim="800000"/>
            <a:headEnd/>
            <a:tailEnd/>
          </a:ln>
        </p:spPr>
        <p:txBody>
          <a:bodyPr>
            <a:prstTxWarp prst="textNoShape">
              <a:avLst/>
            </a:prstTxWarp>
            <a:spAutoFit/>
          </a:bodyPr>
          <a:lstStyle/>
          <a:p>
            <a:r>
              <a:rPr lang="en-US" b="1" dirty="0" err="1">
                <a:latin typeface="Helvetica" pitchFamily="-111" charset="0"/>
                <a:ea typeface="Helvetica" pitchFamily="-111" charset="0"/>
                <a:cs typeface="Helvetica" pitchFamily="-111" charset="0"/>
              </a:rPr>
              <a:t>Assortative</a:t>
            </a:r>
            <a:r>
              <a:rPr lang="en-US" b="1" dirty="0">
                <a:latin typeface="Helvetica" pitchFamily="-111" charset="0"/>
                <a:ea typeface="Helvetica" pitchFamily="-111" charset="0"/>
                <a:cs typeface="Helvetica" pitchFamily="-111" charset="0"/>
              </a:rPr>
              <a:t>:</a:t>
            </a:r>
          </a:p>
          <a:p>
            <a:pPr>
              <a:lnSpc>
                <a:spcPct val="130000"/>
              </a:lnSpc>
            </a:pPr>
            <a:r>
              <a:rPr lang="en-US" sz="1600" dirty="0">
                <a:latin typeface="Helvetica" pitchFamily="-111" charset="0"/>
                <a:ea typeface="Helvetica" pitchFamily="-111" charset="0"/>
                <a:cs typeface="Helvetica" pitchFamily="-111" charset="0"/>
              </a:rPr>
              <a:t>hubs show a tendency to link to each other.</a:t>
            </a:r>
            <a:endParaRPr lang="hu-HU" sz="1600" dirty="0">
              <a:latin typeface="Helvetica" pitchFamily="-111" charset="0"/>
              <a:ea typeface="Helvetica" pitchFamily="-111" charset="0"/>
              <a:cs typeface="Helvetica" pitchFamily="-111" charset="0"/>
            </a:endParaRPr>
          </a:p>
        </p:txBody>
      </p:sp>
      <p:sp>
        <p:nvSpPr>
          <p:cNvPr id="22537" name="Rectangle 18"/>
          <p:cNvSpPr>
            <a:spLocks noChangeArrowheads="1"/>
          </p:cNvSpPr>
          <p:nvPr/>
        </p:nvSpPr>
        <p:spPr bwMode="auto">
          <a:xfrm>
            <a:off x="3435350" y="3006685"/>
            <a:ext cx="2560638" cy="1400383"/>
          </a:xfrm>
          <a:prstGeom prst="rect">
            <a:avLst/>
          </a:prstGeom>
          <a:noFill/>
          <a:ln w="9525">
            <a:noFill/>
            <a:miter lim="800000"/>
            <a:headEnd/>
            <a:tailEnd/>
          </a:ln>
        </p:spPr>
        <p:txBody>
          <a:bodyPr>
            <a:prstTxWarp prst="textNoShape">
              <a:avLst/>
            </a:prstTxWarp>
            <a:spAutoFit/>
          </a:bodyPr>
          <a:lstStyle/>
          <a:p>
            <a:pPr>
              <a:lnSpc>
                <a:spcPct val="130000"/>
              </a:lnSpc>
            </a:pPr>
            <a:r>
              <a:rPr lang="en-US" b="1" dirty="0">
                <a:latin typeface="Helvetica" pitchFamily="-111" charset="0"/>
                <a:ea typeface="Helvetica" pitchFamily="-111" charset="0"/>
                <a:cs typeface="Helvetica" pitchFamily="-111" charset="0"/>
              </a:rPr>
              <a:t>Neutral</a:t>
            </a:r>
            <a:r>
              <a:rPr lang="en-US" dirty="0">
                <a:latin typeface="Helvetica" pitchFamily="-111" charset="0"/>
                <a:ea typeface="Helvetica" pitchFamily="-111" charset="0"/>
                <a:cs typeface="Helvetica" pitchFamily="-111" charset="0"/>
              </a:rPr>
              <a:t>: </a:t>
            </a:r>
          </a:p>
          <a:p>
            <a:pPr>
              <a:lnSpc>
                <a:spcPct val="130000"/>
              </a:lnSpc>
            </a:pPr>
            <a:r>
              <a:rPr lang="en-US" sz="1600" dirty="0">
                <a:latin typeface="Helvetica" pitchFamily="-111" charset="0"/>
                <a:ea typeface="Helvetica" pitchFamily="-111" charset="0"/>
                <a:cs typeface="Helvetica" pitchFamily="-111" charset="0"/>
              </a:rPr>
              <a:t>nodes connect to each other with the expected random probabilities.</a:t>
            </a:r>
          </a:p>
        </p:txBody>
      </p:sp>
      <p:sp>
        <p:nvSpPr>
          <p:cNvPr id="22538" name="Rectangle 19"/>
          <p:cNvSpPr>
            <a:spLocks noChangeArrowheads="1"/>
          </p:cNvSpPr>
          <p:nvPr/>
        </p:nvSpPr>
        <p:spPr bwMode="auto">
          <a:xfrm>
            <a:off x="6538929" y="3006682"/>
            <a:ext cx="2403475" cy="1080296"/>
          </a:xfrm>
          <a:prstGeom prst="rect">
            <a:avLst/>
          </a:prstGeom>
          <a:noFill/>
          <a:ln w="9525">
            <a:noFill/>
            <a:miter lim="800000"/>
            <a:headEnd/>
            <a:tailEnd/>
          </a:ln>
        </p:spPr>
        <p:txBody>
          <a:bodyPr>
            <a:prstTxWarp prst="textNoShape">
              <a:avLst/>
            </a:prstTxWarp>
            <a:spAutoFit/>
          </a:bodyPr>
          <a:lstStyle/>
          <a:p>
            <a:pPr>
              <a:lnSpc>
                <a:spcPct val="130000"/>
              </a:lnSpc>
            </a:pPr>
            <a:r>
              <a:rPr lang="en-US" b="1" dirty="0" err="1">
                <a:latin typeface="Helvetica" pitchFamily="-111" charset="0"/>
                <a:ea typeface="Helvetica" pitchFamily="-111" charset="0"/>
                <a:cs typeface="Helvetica" pitchFamily="-111" charset="0"/>
              </a:rPr>
              <a:t>Disassortative</a:t>
            </a:r>
            <a:r>
              <a:rPr lang="en-US" b="1" dirty="0">
                <a:latin typeface="Helvetica" pitchFamily="-111" charset="0"/>
                <a:ea typeface="Helvetica" pitchFamily="-111" charset="0"/>
                <a:cs typeface="Helvetica" pitchFamily="-111" charset="0"/>
              </a:rPr>
              <a:t>: </a:t>
            </a:r>
          </a:p>
          <a:p>
            <a:pPr>
              <a:lnSpc>
                <a:spcPct val="130000"/>
              </a:lnSpc>
            </a:pPr>
            <a:r>
              <a:rPr lang="en-US" sz="1600" dirty="0">
                <a:latin typeface="Helvetica" pitchFamily="-111" charset="0"/>
                <a:ea typeface="Helvetica" pitchFamily="-111" charset="0"/>
                <a:cs typeface="Helvetica" pitchFamily="-111" charset="0"/>
              </a:rPr>
              <a:t>Hubs tend to avoid linking to each other.</a:t>
            </a:r>
          </a:p>
        </p:txBody>
      </p:sp>
      <p:pic>
        <p:nvPicPr>
          <p:cNvPr id="17" name="Picture 16" descr="assort_cyto_hub.eps"/>
          <p:cNvPicPr>
            <a:picLocks noChangeAspect="1"/>
          </p:cNvPicPr>
          <p:nvPr/>
        </p:nvPicPr>
        <p:blipFill>
          <a:blip r:embed="rId3"/>
          <a:srcRect l="6294" r="6294"/>
          <a:stretch>
            <a:fillRect/>
          </a:stretch>
        </p:blipFill>
        <p:spPr>
          <a:xfrm>
            <a:off x="422812" y="641348"/>
            <a:ext cx="2633126" cy="2375095"/>
          </a:xfrm>
          <a:prstGeom prst="rect">
            <a:avLst/>
          </a:prstGeom>
        </p:spPr>
      </p:pic>
      <p:pic>
        <p:nvPicPr>
          <p:cNvPr id="18" name="Picture 17" descr="neutral_cyto_hub.eps"/>
          <p:cNvPicPr>
            <a:picLocks noChangeAspect="1"/>
          </p:cNvPicPr>
          <p:nvPr/>
        </p:nvPicPr>
        <p:blipFill>
          <a:blip r:embed="rId4"/>
          <a:srcRect l="12587" r="12587"/>
          <a:stretch>
            <a:fillRect/>
          </a:stretch>
        </p:blipFill>
        <p:spPr>
          <a:xfrm>
            <a:off x="3598313" y="641348"/>
            <a:ext cx="2253995" cy="2375095"/>
          </a:xfrm>
          <a:prstGeom prst="rect">
            <a:avLst/>
          </a:prstGeom>
        </p:spPr>
      </p:pic>
      <p:pic>
        <p:nvPicPr>
          <p:cNvPr id="19" name="Picture 18" descr="disassort_cyto_hub.eps"/>
          <p:cNvPicPr>
            <a:picLocks noChangeAspect="1"/>
          </p:cNvPicPr>
          <p:nvPr/>
        </p:nvPicPr>
        <p:blipFill>
          <a:blip r:embed="rId5"/>
          <a:srcRect l="11329" r="11329"/>
          <a:stretch>
            <a:fillRect/>
          </a:stretch>
        </p:blipFill>
        <p:spPr>
          <a:xfrm>
            <a:off x="6344785" y="641348"/>
            <a:ext cx="2329785" cy="2375095"/>
          </a:xfrm>
          <a:prstGeom prst="rect">
            <a:avLst/>
          </a:prstGeom>
        </p:spPr>
      </p:pic>
      <p:sp>
        <p:nvSpPr>
          <p:cNvPr id="20" name="TextBox 19"/>
          <p:cNvSpPr txBox="1"/>
          <p:nvPr/>
        </p:nvSpPr>
        <p:spPr>
          <a:xfrm>
            <a:off x="558821" y="4492797"/>
            <a:ext cx="6917954" cy="1077218"/>
          </a:xfrm>
          <a:prstGeom prst="rect">
            <a:avLst/>
          </a:prstGeom>
          <a:noFill/>
        </p:spPr>
        <p:txBody>
          <a:bodyPr wrap="none" rtlCol="0">
            <a:spAutoFit/>
          </a:bodyPr>
          <a:lstStyle/>
          <a:p>
            <a:r>
              <a:rPr lang="en-US" sz="1600" u="sng" dirty="0">
                <a:solidFill>
                  <a:srgbClr val="0000FF"/>
                </a:solidFill>
                <a:latin typeface="Helvetica"/>
                <a:cs typeface="Helvetica"/>
              </a:rPr>
              <a:t>Quantifying degree correlations (three approaches):</a:t>
            </a:r>
          </a:p>
          <a:p>
            <a:r>
              <a:rPr lang="en-US" sz="1600" dirty="0">
                <a:latin typeface="Helvetica"/>
                <a:cs typeface="Helvetica"/>
              </a:rPr>
              <a:t>		</a:t>
            </a:r>
            <a:r>
              <a:rPr lang="en-US" sz="1600" dirty="0" err="1">
                <a:latin typeface="Helvetica"/>
                <a:cs typeface="Helvetica"/>
                <a:sym typeface="Wingdings"/>
              </a:rPr>
              <a:t></a:t>
            </a:r>
            <a:r>
              <a:rPr lang="en-US" sz="1600" dirty="0">
                <a:latin typeface="Helvetica"/>
                <a:cs typeface="Helvetica"/>
                <a:sym typeface="Wingdings"/>
              </a:rPr>
              <a:t> full statistical description (</a:t>
            </a:r>
            <a:r>
              <a:rPr lang="en-US" sz="1200" dirty="0" err="1">
                <a:solidFill>
                  <a:srgbClr val="376092"/>
                </a:solidFill>
                <a:latin typeface="Helvetica"/>
                <a:cs typeface="Helvetica"/>
                <a:sym typeface="Wingdings"/>
              </a:rPr>
              <a:t>Maslov</a:t>
            </a:r>
            <a:r>
              <a:rPr lang="en-US" sz="1200" dirty="0">
                <a:solidFill>
                  <a:srgbClr val="376092"/>
                </a:solidFill>
                <a:latin typeface="Helvetica"/>
                <a:cs typeface="Helvetica"/>
                <a:sym typeface="Wingdings"/>
              </a:rPr>
              <a:t> and </a:t>
            </a:r>
            <a:r>
              <a:rPr lang="en-US" sz="1200" dirty="0" err="1">
                <a:solidFill>
                  <a:srgbClr val="376092"/>
                </a:solidFill>
                <a:latin typeface="Helvetica"/>
                <a:cs typeface="Helvetica"/>
                <a:sym typeface="Wingdings"/>
              </a:rPr>
              <a:t>Sneppen</a:t>
            </a:r>
            <a:r>
              <a:rPr lang="en-US" sz="1200" dirty="0">
                <a:solidFill>
                  <a:srgbClr val="376092"/>
                </a:solidFill>
                <a:latin typeface="Helvetica"/>
                <a:cs typeface="Helvetica"/>
                <a:sym typeface="Wingdings"/>
              </a:rPr>
              <a:t>, Science 2001</a:t>
            </a:r>
            <a:r>
              <a:rPr lang="en-US" sz="1600" dirty="0">
                <a:latin typeface="Helvetica"/>
                <a:cs typeface="Helvetica"/>
                <a:sym typeface="Wingdings"/>
              </a:rPr>
              <a:t>)</a:t>
            </a:r>
          </a:p>
          <a:p>
            <a:r>
              <a:rPr lang="en-US" sz="1600" dirty="0">
                <a:latin typeface="Helvetica"/>
                <a:cs typeface="Helvetica"/>
                <a:sym typeface="Wingdings"/>
              </a:rPr>
              <a:t>		</a:t>
            </a:r>
            <a:r>
              <a:rPr lang="en-US" sz="1600" dirty="0" err="1">
                <a:latin typeface="Helvetica"/>
                <a:cs typeface="Helvetica"/>
                <a:sym typeface="Wingdings"/>
              </a:rPr>
              <a:t></a:t>
            </a:r>
            <a:r>
              <a:rPr lang="en-US" sz="1600" dirty="0">
                <a:latin typeface="Helvetica"/>
                <a:cs typeface="Helvetica"/>
                <a:sym typeface="Wingdings"/>
              </a:rPr>
              <a:t> degree correlation function (</a:t>
            </a:r>
            <a:r>
              <a:rPr lang="en-US" sz="1200" dirty="0">
                <a:solidFill>
                  <a:srgbClr val="376092"/>
                </a:solidFill>
                <a:latin typeface="Helvetica"/>
                <a:cs typeface="Helvetica"/>
                <a:sym typeface="Wingdings"/>
              </a:rPr>
              <a:t>Pastor </a:t>
            </a:r>
            <a:r>
              <a:rPr lang="en-US" sz="1200" dirty="0" err="1">
                <a:solidFill>
                  <a:srgbClr val="376092"/>
                </a:solidFill>
                <a:latin typeface="Helvetica"/>
                <a:cs typeface="Helvetica"/>
                <a:sym typeface="Wingdings"/>
              </a:rPr>
              <a:t>Satorras</a:t>
            </a:r>
            <a:r>
              <a:rPr lang="en-US" sz="1200" dirty="0">
                <a:solidFill>
                  <a:srgbClr val="376092"/>
                </a:solidFill>
                <a:latin typeface="Helvetica"/>
                <a:cs typeface="Helvetica"/>
                <a:sym typeface="Wingdings"/>
              </a:rPr>
              <a:t> and </a:t>
            </a:r>
            <a:r>
              <a:rPr lang="en-US" sz="1200" dirty="0" err="1">
                <a:solidFill>
                  <a:srgbClr val="376092"/>
                </a:solidFill>
                <a:latin typeface="Helvetica"/>
                <a:cs typeface="Helvetica"/>
                <a:sym typeface="Wingdings"/>
              </a:rPr>
              <a:t>Vespignani</a:t>
            </a:r>
            <a:r>
              <a:rPr lang="en-US" sz="1200" dirty="0">
                <a:solidFill>
                  <a:srgbClr val="376092"/>
                </a:solidFill>
                <a:latin typeface="Helvetica"/>
                <a:cs typeface="Helvetica"/>
                <a:sym typeface="Wingdings"/>
              </a:rPr>
              <a:t>, PRL 2001</a:t>
            </a:r>
            <a:r>
              <a:rPr lang="en-US" sz="1600" dirty="0">
                <a:latin typeface="Helvetica"/>
                <a:cs typeface="Helvetica"/>
                <a:sym typeface="Wingdings"/>
              </a:rPr>
              <a:t>)</a:t>
            </a:r>
          </a:p>
          <a:p>
            <a:r>
              <a:rPr lang="en-US" sz="1600" dirty="0">
                <a:latin typeface="Helvetica"/>
                <a:cs typeface="Helvetica"/>
                <a:sym typeface="Wingdings"/>
              </a:rPr>
              <a:t>		</a:t>
            </a:r>
            <a:r>
              <a:rPr lang="en-US" sz="1600" dirty="0" err="1">
                <a:latin typeface="Helvetica"/>
                <a:cs typeface="Helvetica"/>
                <a:sym typeface="Wingdings"/>
              </a:rPr>
              <a:t></a:t>
            </a:r>
            <a:r>
              <a:rPr lang="en-US" sz="1600" dirty="0">
                <a:latin typeface="Helvetica"/>
                <a:cs typeface="Helvetica"/>
                <a:sym typeface="Wingdings"/>
              </a:rPr>
              <a:t> correlation coefficient (</a:t>
            </a:r>
            <a:r>
              <a:rPr lang="en-US" sz="1200" dirty="0">
                <a:solidFill>
                  <a:srgbClr val="376092"/>
                </a:solidFill>
                <a:latin typeface="Helvetica"/>
                <a:cs typeface="Helvetica"/>
                <a:sym typeface="Wingdings"/>
              </a:rPr>
              <a:t>Newman, PRL 2002</a:t>
            </a:r>
            <a:r>
              <a:rPr lang="en-US" sz="1600" dirty="0">
                <a:latin typeface="Helvetica"/>
                <a:cs typeface="Helvetica"/>
                <a:sym typeface="Wingdings"/>
              </a:rPr>
              <a:t>)</a:t>
            </a:r>
            <a:endParaRPr lang="en-US" sz="1600" dirty="0">
              <a:latin typeface="Helvetica"/>
              <a:cs typeface="Helvetica"/>
            </a:endParaRPr>
          </a:p>
        </p:txBody>
      </p:sp>
      <p:sp>
        <p:nvSpPr>
          <p:cNvPr id="11"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5715000"/>
          </a:xfrm>
        </p:spPr>
        <p:txBody>
          <a:bodyPr/>
          <a:lstStyle/>
          <a:p>
            <a:pPr>
              <a:defRPr/>
            </a:pPr>
            <a:r>
              <a:rPr lang="en-US" sz="6000" b="1" dirty="0">
                <a:latin typeface="Helvetica"/>
                <a:ea typeface="+mj-ea"/>
                <a:cs typeface="Helvetica"/>
              </a:rPr>
              <a:t>Evolving network models</a:t>
            </a:r>
          </a:p>
        </p:txBody>
      </p:sp>
      <p:sp>
        <p:nvSpPr>
          <p:cNvPr id="5"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3565802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8"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111" charset="0"/>
                <a:ea typeface="Helvetica" pitchFamily="-111" charset="0"/>
                <a:cs typeface="Helvetica" pitchFamily="-111" charset="0"/>
              </a:rPr>
              <a:t>STATISTICAL DESCRIPTION</a:t>
            </a:r>
          </a:p>
        </p:txBody>
      </p:sp>
      <p:sp>
        <p:nvSpPr>
          <p:cNvPr id="17"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
        <p:nvSpPr>
          <p:cNvPr id="18" name="TextBox 17"/>
          <p:cNvSpPr txBox="1"/>
          <p:nvPr/>
        </p:nvSpPr>
        <p:spPr>
          <a:xfrm>
            <a:off x="263025" y="1042835"/>
            <a:ext cx="8098353" cy="1323439"/>
          </a:xfrm>
          <a:prstGeom prst="rect">
            <a:avLst/>
          </a:prstGeom>
          <a:noFill/>
        </p:spPr>
        <p:txBody>
          <a:bodyPr wrap="square" rtlCol="0">
            <a:spAutoFit/>
          </a:bodyPr>
          <a:lstStyle/>
          <a:p>
            <a:pPr marL="365760" indent="-914400"/>
            <a:r>
              <a:rPr lang="en-US" sz="1600" i="1" dirty="0" err="1">
                <a:latin typeface="Helvetica"/>
                <a:cs typeface="Helvetica"/>
              </a:rPr>
              <a:t>e</a:t>
            </a:r>
            <a:r>
              <a:rPr lang="en-US" sz="1600" i="1" baseline="-25000" dirty="0" err="1">
                <a:latin typeface="Helvetica"/>
                <a:cs typeface="Helvetica"/>
              </a:rPr>
              <a:t>jk</a:t>
            </a:r>
            <a:r>
              <a:rPr lang="en-US" sz="1600" dirty="0">
                <a:latin typeface="Helvetica"/>
                <a:cs typeface="Helvetica"/>
              </a:rPr>
              <a:t>: probability to find a node with degree </a:t>
            </a:r>
            <a:r>
              <a:rPr lang="en-US" sz="1600" i="1" dirty="0" err="1">
                <a:latin typeface="Helvetica"/>
                <a:cs typeface="Helvetica"/>
              </a:rPr>
              <a:t>j</a:t>
            </a:r>
            <a:r>
              <a:rPr lang="en-US" sz="1600" dirty="0">
                <a:latin typeface="Helvetica"/>
                <a:cs typeface="Helvetica"/>
              </a:rPr>
              <a:t> and degree </a:t>
            </a:r>
            <a:r>
              <a:rPr lang="en-US" sz="1600" i="1" dirty="0" err="1">
                <a:latin typeface="Helvetica"/>
                <a:cs typeface="Helvetica"/>
              </a:rPr>
              <a:t>k</a:t>
            </a:r>
            <a:r>
              <a:rPr lang="en-US" sz="1600" dirty="0">
                <a:latin typeface="Helvetica"/>
                <a:cs typeface="Helvetica"/>
              </a:rPr>
              <a:t> at the two ends of a randomly selected edge</a:t>
            </a:r>
          </a:p>
          <a:p>
            <a:pPr marL="365760" indent="-914400"/>
            <a:endParaRPr lang="en-US" sz="1600" dirty="0">
              <a:latin typeface="Helvetica"/>
              <a:cs typeface="Helvetica"/>
            </a:endParaRPr>
          </a:p>
          <a:p>
            <a:pPr marL="365760" indent="-914400"/>
            <a:endParaRPr lang="en-US" sz="1600" dirty="0">
              <a:latin typeface="Helvetica"/>
              <a:cs typeface="Helvetica"/>
            </a:endParaRPr>
          </a:p>
          <a:p>
            <a:pPr marL="365760" indent="-914400"/>
            <a:r>
              <a:rPr lang="en-US" sz="1600" i="1" dirty="0" err="1">
                <a:latin typeface="Helvetica"/>
                <a:cs typeface="Helvetica"/>
              </a:rPr>
              <a:t>q</a:t>
            </a:r>
            <a:r>
              <a:rPr lang="en-US" sz="1600" i="1" baseline="-25000" dirty="0" err="1">
                <a:latin typeface="Helvetica"/>
                <a:cs typeface="Helvetica"/>
              </a:rPr>
              <a:t>k</a:t>
            </a:r>
            <a:r>
              <a:rPr lang="en-US" sz="1600" dirty="0">
                <a:latin typeface="Helvetica"/>
                <a:cs typeface="Helvetica"/>
              </a:rPr>
              <a:t>: the probability to have a degree </a:t>
            </a:r>
            <a:r>
              <a:rPr lang="en-US" sz="1600" i="1" dirty="0" err="1">
                <a:latin typeface="Helvetica"/>
                <a:cs typeface="Helvetica"/>
              </a:rPr>
              <a:t>k</a:t>
            </a:r>
            <a:r>
              <a:rPr lang="en-US" sz="1600" dirty="0">
                <a:latin typeface="Helvetica"/>
                <a:cs typeface="Helvetica"/>
              </a:rPr>
              <a:t> node at the end of a link.</a:t>
            </a:r>
          </a:p>
        </p:txBody>
      </p:sp>
      <p:graphicFrame>
        <p:nvGraphicFramePr>
          <p:cNvPr id="22" name="Object 21"/>
          <p:cNvGraphicFramePr>
            <a:graphicFrameLocks noChangeAspect="1"/>
          </p:cNvGraphicFramePr>
          <p:nvPr/>
        </p:nvGraphicFramePr>
        <p:xfrm>
          <a:off x="2486379" y="1573603"/>
          <a:ext cx="705554" cy="454135"/>
        </p:xfrm>
        <a:graphic>
          <a:graphicData uri="http://schemas.openxmlformats.org/presentationml/2006/ole">
            <mc:AlternateContent xmlns:mc="http://schemas.openxmlformats.org/markup-compatibility/2006">
              <mc:Choice xmlns:v="urn:schemas-microsoft-com:vml" Requires="v">
                <p:oleObj name="Equation" r:id="rId2" imgW="571500" imgH="368300" progId="Equation.3">
                  <p:embed/>
                </p:oleObj>
              </mc:Choice>
              <mc:Fallback>
                <p:oleObj name="Equation" r:id="rId2" imgW="571500" imgH="368300" progId="Equation.3">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379" y="1573603"/>
                        <a:ext cx="705554" cy="4541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nvGraphicFramePr>
        <p:xfrm>
          <a:off x="3794131" y="1581117"/>
          <a:ext cx="800325" cy="455087"/>
        </p:xfrm>
        <a:graphic>
          <a:graphicData uri="http://schemas.openxmlformats.org/presentationml/2006/ole">
            <mc:AlternateContent xmlns:mc="http://schemas.openxmlformats.org/markup-compatibility/2006">
              <mc:Choice xmlns:v="urn:schemas-microsoft-com:vml" Requires="v">
                <p:oleObj name="Equation" r:id="rId4" imgW="647700" imgH="368300" progId="Equation.3">
                  <p:embed/>
                </p:oleObj>
              </mc:Choice>
              <mc:Fallback>
                <p:oleObj name="Equation" r:id="rId4" imgW="647700" imgH="36830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131" y="1581117"/>
                        <a:ext cx="800325" cy="455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263014" y="3665416"/>
            <a:ext cx="2514599" cy="584775"/>
          </a:xfrm>
          <a:prstGeom prst="rect">
            <a:avLst/>
          </a:prstGeom>
          <a:noFill/>
        </p:spPr>
        <p:txBody>
          <a:bodyPr wrap="square" rtlCol="0">
            <a:spAutoFit/>
          </a:bodyPr>
          <a:lstStyle/>
          <a:p>
            <a:r>
              <a:rPr lang="en-US" sz="1600" dirty="0">
                <a:latin typeface="Helvetica"/>
                <a:cs typeface="Helvetica"/>
              </a:rPr>
              <a:t>If the network has no  degree correlations:</a:t>
            </a:r>
          </a:p>
        </p:txBody>
      </p:sp>
      <p:graphicFrame>
        <p:nvGraphicFramePr>
          <p:cNvPr id="27" name="Object 11"/>
          <p:cNvGraphicFramePr>
            <a:graphicFrameLocks noChangeAspect="1"/>
          </p:cNvGraphicFramePr>
          <p:nvPr/>
        </p:nvGraphicFramePr>
        <p:xfrm>
          <a:off x="2557535" y="3872364"/>
          <a:ext cx="887412" cy="301625"/>
        </p:xfrm>
        <a:graphic>
          <a:graphicData uri="http://schemas.openxmlformats.org/presentationml/2006/ole">
            <mc:AlternateContent xmlns:mc="http://schemas.openxmlformats.org/markup-compatibility/2006">
              <mc:Choice xmlns:v="urn:schemas-microsoft-com:vml" Requires="v">
                <p:oleObj name="Equation" r:id="rId6" imgW="596900" imgH="203200" progId="Equation.3">
                  <p:embed/>
                </p:oleObj>
              </mc:Choice>
              <mc:Fallback>
                <p:oleObj name="Equation" r:id="rId6" imgW="596900" imgH="203200" progId="Equation.3">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7535" y="3872364"/>
                        <a:ext cx="887412"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 name="Group 27"/>
          <p:cNvGrpSpPr/>
          <p:nvPr/>
        </p:nvGrpSpPr>
        <p:grpSpPr>
          <a:xfrm>
            <a:off x="288412" y="2574832"/>
            <a:ext cx="1974850" cy="598488"/>
            <a:chOff x="1371769" y="5076825"/>
            <a:chExt cx="1974850" cy="598488"/>
          </a:xfrm>
        </p:grpSpPr>
        <p:graphicFrame>
          <p:nvGraphicFramePr>
            <p:cNvPr id="29" name="Object 28"/>
            <p:cNvGraphicFramePr>
              <a:graphicFrameLocks noChangeAspect="1"/>
            </p:cNvGraphicFramePr>
            <p:nvPr/>
          </p:nvGraphicFramePr>
          <p:xfrm>
            <a:off x="2514769" y="5076825"/>
            <a:ext cx="831850" cy="598488"/>
          </p:xfrm>
          <a:graphic>
            <a:graphicData uri="http://schemas.openxmlformats.org/presentationml/2006/ole">
              <mc:AlternateContent xmlns:mc="http://schemas.openxmlformats.org/markup-compatibility/2006">
                <mc:Choice xmlns:v="urn:schemas-microsoft-com:vml" Requires="v">
                  <p:oleObj name="Equation" r:id="rId8" imgW="546100" imgH="393700" progId="Equation.3">
                    <p:embed/>
                  </p:oleObj>
                </mc:Choice>
                <mc:Fallback>
                  <p:oleObj name="Equation" r:id="rId8" imgW="546100" imgH="393700" progId="Equation.3">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769" y="5076825"/>
                          <a:ext cx="831850"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1371769" y="5181600"/>
              <a:ext cx="846005" cy="338554"/>
            </a:xfrm>
            <a:prstGeom prst="rect">
              <a:avLst/>
            </a:prstGeom>
            <a:noFill/>
          </p:spPr>
          <p:txBody>
            <a:bodyPr wrap="none" rtlCol="0">
              <a:spAutoFit/>
            </a:bodyPr>
            <a:lstStyle/>
            <a:p>
              <a:r>
                <a:rPr lang="en-US" sz="1600" dirty="0">
                  <a:latin typeface="Helvetica"/>
                  <a:cs typeface="Helvetica"/>
                </a:rPr>
                <a:t>Where:</a:t>
              </a:r>
            </a:p>
          </p:txBody>
        </p:sp>
      </p:grpSp>
      <p:sp>
        <p:nvSpPr>
          <p:cNvPr id="31" name="TextBox 30"/>
          <p:cNvSpPr txBox="1"/>
          <p:nvPr/>
        </p:nvSpPr>
        <p:spPr>
          <a:xfrm>
            <a:off x="88225" y="5346044"/>
            <a:ext cx="4990124" cy="276999"/>
          </a:xfrm>
          <a:prstGeom prst="rect">
            <a:avLst/>
          </a:prstGeom>
          <a:noFill/>
        </p:spPr>
        <p:txBody>
          <a:bodyPr wrap="square" rtlCol="0">
            <a:spAutoFit/>
          </a:bodyPr>
          <a:lstStyle/>
          <a:p>
            <a:r>
              <a:rPr lang="en-US" sz="1200" dirty="0">
                <a:solidFill>
                  <a:srgbClr val="376092"/>
                </a:solidFill>
              </a:rPr>
              <a:t>M. E. J. Newman, Phys. Rev. </a:t>
            </a:r>
            <a:r>
              <a:rPr lang="en-US" sz="1200" dirty="0" err="1">
                <a:solidFill>
                  <a:srgbClr val="376092"/>
                </a:solidFill>
              </a:rPr>
              <a:t>Lett</a:t>
            </a:r>
            <a:r>
              <a:rPr lang="en-US" sz="1200" dirty="0">
                <a:solidFill>
                  <a:srgbClr val="376092"/>
                </a:solidFill>
              </a:rPr>
              <a:t>. </a:t>
            </a:r>
            <a:r>
              <a:rPr lang="en-US" sz="1200" b="1" dirty="0">
                <a:solidFill>
                  <a:srgbClr val="376092"/>
                </a:solidFill>
              </a:rPr>
              <a:t>89,</a:t>
            </a:r>
            <a:r>
              <a:rPr lang="en-US" sz="1200" dirty="0">
                <a:solidFill>
                  <a:srgbClr val="376092"/>
                </a:solidFill>
              </a:rPr>
              <a:t> 208701 (2002)</a:t>
            </a:r>
          </a:p>
        </p:txBody>
      </p:sp>
      <p:sp>
        <p:nvSpPr>
          <p:cNvPr id="34" name="TextBox 33"/>
          <p:cNvSpPr txBox="1"/>
          <p:nvPr/>
        </p:nvSpPr>
        <p:spPr>
          <a:xfrm>
            <a:off x="2879734" y="2594733"/>
            <a:ext cx="5791201" cy="646331"/>
          </a:xfrm>
          <a:prstGeom prst="rect">
            <a:avLst/>
          </a:prstGeom>
          <a:noFill/>
        </p:spPr>
        <p:txBody>
          <a:bodyPr wrap="square" rtlCol="0">
            <a:spAutoFit/>
          </a:bodyPr>
          <a:lstStyle/>
          <a:p>
            <a:r>
              <a:rPr lang="en-US" sz="1200" dirty="0">
                <a:latin typeface="Helvetica"/>
                <a:cs typeface="Helvetica"/>
              </a:rPr>
              <a:t>Probability to find a node at the end of a link is biased towards the more connected nodes, i.e.  </a:t>
            </a:r>
            <a:r>
              <a:rPr lang="en-US" sz="1200" dirty="0" err="1">
                <a:latin typeface="Helvetica"/>
                <a:cs typeface="Helvetica"/>
              </a:rPr>
              <a:t>q</a:t>
            </a:r>
            <a:r>
              <a:rPr lang="en-US" sz="1200" baseline="-25000" dirty="0" err="1">
                <a:latin typeface="Helvetica"/>
                <a:cs typeface="Helvetica"/>
              </a:rPr>
              <a:t>k</a:t>
            </a:r>
            <a:r>
              <a:rPr lang="en-US" sz="1200" dirty="0">
                <a:latin typeface="Helvetica"/>
                <a:cs typeface="Helvetica"/>
              </a:rPr>
              <a:t>=</a:t>
            </a:r>
            <a:r>
              <a:rPr lang="en-US" sz="1200" dirty="0" err="1">
                <a:latin typeface="Helvetica"/>
                <a:cs typeface="Helvetica"/>
              </a:rPr>
              <a:t>Ckp</a:t>
            </a:r>
            <a:r>
              <a:rPr lang="en-US" sz="1200" baseline="-25000" dirty="0" err="1">
                <a:latin typeface="Helvetica"/>
                <a:cs typeface="Helvetica"/>
              </a:rPr>
              <a:t>k</a:t>
            </a:r>
            <a:r>
              <a:rPr lang="en-US" sz="1200" baseline="-25000" dirty="0">
                <a:latin typeface="Helvetica"/>
                <a:cs typeface="Helvetica"/>
              </a:rPr>
              <a:t>,</a:t>
            </a:r>
            <a:r>
              <a:rPr lang="en-US" sz="1200" dirty="0">
                <a:latin typeface="Helvetica"/>
                <a:cs typeface="Helvetica"/>
              </a:rPr>
              <a:t> where C is a normalization constant . After normalization we find C=1/&lt;</a:t>
            </a:r>
            <a:r>
              <a:rPr lang="en-US" sz="1200" dirty="0" err="1">
                <a:latin typeface="Helvetica"/>
                <a:cs typeface="Helvetica"/>
              </a:rPr>
              <a:t>k</a:t>
            </a:r>
            <a:r>
              <a:rPr lang="en-US" sz="1200" dirty="0">
                <a:latin typeface="Helvetica"/>
                <a:cs typeface="Helvetica"/>
              </a:rPr>
              <a:t>&gt;, or </a:t>
            </a:r>
            <a:r>
              <a:rPr lang="en-US" sz="1200" dirty="0" err="1">
                <a:latin typeface="Helvetica"/>
                <a:cs typeface="Helvetica"/>
              </a:rPr>
              <a:t>q</a:t>
            </a:r>
            <a:r>
              <a:rPr lang="en-US" sz="1200" baseline="-25000" dirty="0" err="1">
                <a:latin typeface="Helvetica"/>
                <a:cs typeface="Helvetica"/>
              </a:rPr>
              <a:t>k</a:t>
            </a:r>
            <a:r>
              <a:rPr lang="en-US" sz="1200" dirty="0">
                <a:latin typeface="Helvetica"/>
                <a:cs typeface="Helvetica"/>
              </a:rPr>
              <a:t>=</a:t>
            </a:r>
            <a:r>
              <a:rPr lang="en-US" sz="1200" dirty="0" err="1">
                <a:latin typeface="Helvetica"/>
                <a:cs typeface="Helvetica"/>
              </a:rPr>
              <a:t>kp</a:t>
            </a:r>
            <a:r>
              <a:rPr lang="en-US" sz="1200" baseline="-25000" dirty="0" err="1">
                <a:latin typeface="Helvetica"/>
                <a:cs typeface="Helvetica"/>
              </a:rPr>
              <a:t>k</a:t>
            </a:r>
            <a:r>
              <a:rPr lang="en-US" sz="1200" dirty="0">
                <a:latin typeface="Helvetica"/>
                <a:cs typeface="Helvetica"/>
              </a:rPr>
              <a:t>/&lt;</a:t>
            </a:r>
            <a:r>
              <a:rPr lang="en-US" sz="1200" dirty="0" err="1">
                <a:latin typeface="Helvetica"/>
                <a:cs typeface="Helvetica"/>
              </a:rPr>
              <a:t>k</a:t>
            </a:r>
            <a:r>
              <a:rPr lang="en-US" sz="1200" dirty="0">
                <a:latin typeface="Helvetica"/>
                <a:cs typeface="Helvetica"/>
              </a:rPr>
              <a:t>&gt;</a:t>
            </a:r>
          </a:p>
        </p:txBody>
      </p:sp>
      <p:sp>
        <p:nvSpPr>
          <p:cNvPr id="36" name="TextBox 35"/>
          <p:cNvSpPr txBox="1"/>
          <p:nvPr/>
        </p:nvSpPr>
        <p:spPr>
          <a:xfrm>
            <a:off x="3805374" y="3673883"/>
            <a:ext cx="3103426" cy="523220"/>
          </a:xfrm>
          <a:prstGeom prst="rect">
            <a:avLst/>
          </a:prstGeom>
          <a:noFill/>
        </p:spPr>
        <p:txBody>
          <a:bodyPr wrap="square" rtlCol="0">
            <a:spAutoFit/>
          </a:bodyPr>
          <a:lstStyle/>
          <a:p>
            <a:pPr algn="ctr"/>
            <a:r>
              <a:rPr lang="en-US" sz="1400" dirty="0">
                <a:solidFill>
                  <a:srgbClr val="0000FF"/>
                </a:solidFill>
                <a:latin typeface="Helvetica"/>
                <a:cs typeface="Helvetica"/>
              </a:rPr>
              <a:t>Deviations from this prediction are a signature of </a:t>
            </a:r>
            <a:r>
              <a:rPr lang="en-US" sz="1400" i="1" dirty="0">
                <a:solidFill>
                  <a:srgbClr val="0000FF"/>
                </a:solidFill>
                <a:latin typeface="Helvetica"/>
                <a:cs typeface="Helvetica"/>
              </a:rPr>
              <a:t>degree correlation.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111" charset="0"/>
                <a:ea typeface="Helvetica" pitchFamily="-111" charset="0"/>
                <a:cs typeface="Helvetica" pitchFamily="-111" charset="0"/>
              </a:rPr>
              <a:t>EXAMPLE: </a:t>
            </a:r>
            <a:r>
              <a:rPr lang="en-US" sz="2000" b="1" i="1" dirty="0" err="1">
                <a:solidFill>
                  <a:schemeClr val="bg1"/>
                </a:solidFill>
                <a:latin typeface="Helvetica"/>
                <a:cs typeface="Helvetica"/>
              </a:rPr>
              <a:t>e</a:t>
            </a:r>
            <a:r>
              <a:rPr lang="en-US" sz="2000" b="1" i="1" baseline="-25000" dirty="0" err="1">
                <a:solidFill>
                  <a:schemeClr val="bg1"/>
                </a:solidFill>
                <a:latin typeface="Helvetica"/>
                <a:cs typeface="Helvetica"/>
              </a:rPr>
              <a:t>jk</a:t>
            </a:r>
            <a:r>
              <a:rPr lang="en-US" sz="2000" b="1" i="1" baseline="-25000" dirty="0">
                <a:solidFill>
                  <a:schemeClr val="bg1"/>
                </a:solidFill>
                <a:latin typeface="Helvetica"/>
                <a:cs typeface="Helvetica"/>
              </a:rPr>
              <a:t>  </a:t>
            </a:r>
            <a:r>
              <a:rPr lang="en-US" sz="2000" b="1" dirty="0">
                <a:solidFill>
                  <a:schemeClr val="bg1"/>
                </a:solidFill>
                <a:latin typeface="Helvetica" pitchFamily="-111" charset="0"/>
                <a:ea typeface="Helvetica" pitchFamily="-111" charset="0"/>
                <a:cs typeface="Helvetica" pitchFamily="-111" charset="0"/>
              </a:rPr>
              <a:t>FOR A SCALE-FREE NETWORK</a:t>
            </a:r>
          </a:p>
        </p:txBody>
      </p:sp>
      <p:sp>
        <p:nvSpPr>
          <p:cNvPr id="21"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graphicFrame>
        <p:nvGraphicFramePr>
          <p:cNvPr id="23" name="Object 22"/>
          <p:cNvGraphicFramePr>
            <a:graphicFrameLocks noChangeAspect="1"/>
          </p:cNvGraphicFramePr>
          <p:nvPr/>
        </p:nvGraphicFramePr>
        <p:xfrm>
          <a:off x="3059780" y="1731159"/>
          <a:ext cx="284163" cy="303213"/>
        </p:xfrm>
        <a:graphic>
          <a:graphicData uri="http://schemas.openxmlformats.org/presentationml/2006/ole">
            <mc:AlternateContent xmlns:mc="http://schemas.openxmlformats.org/markup-compatibility/2006">
              <mc:Choice xmlns:v="urn:schemas-microsoft-com:vml" Requires="v">
                <p:oleObj name="Equation" r:id="rId2" imgW="190500" imgH="203200" progId="Equation.3">
                  <p:embed/>
                </p:oleObj>
              </mc:Choice>
              <mc:Fallback>
                <p:oleObj name="Equation" r:id="rId2" imgW="190500" imgH="2032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780" y="1731159"/>
                        <a:ext cx="284163"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3"/>
          <p:cNvGraphicFramePr>
            <a:graphicFrameLocks noChangeAspect="1"/>
          </p:cNvGraphicFramePr>
          <p:nvPr/>
        </p:nvGraphicFramePr>
        <p:xfrm>
          <a:off x="8524938" y="1579554"/>
          <a:ext cx="284163" cy="303213"/>
        </p:xfrm>
        <a:graphic>
          <a:graphicData uri="http://schemas.openxmlformats.org/presentationml/2006/ole">
            <mc:AlternateContent xmlns:mc="http://schemas.openxmlformats.org/markup-compatibility/2006">
              <mc:Choice xmlns:v="urn:schemas-microsoft-com:vml" Requires="v">
                <p:oleObj name="Equation" r:id="rId4" imgW="190500" imgH="203200" progId="Equation.3">
                  <p:embed/>
                </p:oleObj>
              </mc:Choice>
              <mc:Fallback>
                <p:oleObj name="Equation" r:id="rId4" imgW="190500" imgH="203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4938" y="1579554"/>
                        <a:ext cx="284163"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3848174" y="3120492"/>
            <a:ext cx="1864246" cy="1077218"/>
          </a:xfrm>
          <a:prstGeom prst="rect">
            <a:avLst/>
          </a:prstGeom>
          <a:noFill/>
        </p:spPr>
        <p:txBody>
          <a:bodyPr wrap="square" rtlCol="0">
            <a:spAutoFit/>
          </a:bodyPr>
          <a:lstStyle/>
          <a:p>
            <a:r>
              <a:rPr lang="en-US" sz="1600" b="1" dirty="0" err="1">
                <a:solidFill>
                  <a:srgbClr val="FF0000"/>
                </a:solidFill>
                <a:latin typeface="Helvetica"/>
                <a:cs typeface="Helvetica"/>
              </a:rPr>
              <a:t>Disassortative</a:t>
            </a:r>
            <a:r>
              <a:rPr lang="en-US" sz="1600" b="1" dirty="0">
                <a:solidFill>
                  <a:srgbClr val="FF0000"/>
                </a:solidFill>
                <a:latin typeface="Helvetica"/>
                <a:cs typeface="Helvetica"/>
              </a:rPr>
              <a:t>:</a:t>
            </a:r>
          </a:p>
          <a:p>
            <a:r>
              <a:rPr lang="en-US" sz="1600" dirty="0">
                <a:latin typeface="Helvetica"/>
                <a:cs typeface="Helvetica"/>
              </a:rPr>
              <a:t>Hubs tend to connect to small nodes.</a:t>
            </a:r>
          </a:p>
        </p:txBody>
      </p:sp>
      <p:pic>
        <p:nvPicPr>
          <p:cNvPr id="13" name="Picture 12" descr="scalefree_neutral2.eps"/>
          <p:cNvPicPr>
            <a:picLocks noChangeAspect="1"/>
          </p:cNvPicPr>
          <p:nvPr/>
        </p:nvPicPr>
        <p:blipFill>
          <a:blip r:embed="rId6"/>
          <a:srcRect l="17970" r="15574"/>
          <a:stretch>
            <a:fillRect/>
          </a:stretch>
        </p:blipFill>
        <p:spPr>
          <a:xfrm>
            <a:off x="264615" y="714623"/>
            <a:ext cx="2829020" cy="2443692"/>
          </a:xfrm>
          <a:prstGeom prst="rect">
            <a:avLst/>
          </a:prstGeom>
        </p:spPr>
      </p:pic>
      <p:pic>
        <p:nvPicPr>
          <p:cNvPr id="14" name="Picture 13" descr="scalefree_assort2.eps"/>
          <p:cNvPicPr>
            <a:picLocks noChangeAspect="1"/>
          </p:cNvPicPr>
          <p:nvPr/>
        </p:nvPicPr>
        <p:blipFill>
          <a:blip r:embed="rId7"/>
          <a:srcRect l="15574" r="17970"/>
          <a:stretch>
            <a:fillRect/>
          </a:stretch>
        </p:blipFill>
        <p:spPr>
          <a:xfrm>
            <a:off x="5563163" y="579967"/>
            <a:ext cx="2941124" cy="2540527"/>
          </a:xfrm>
          <a:prstGeom prst="rect">
            <a:avLst/>
          </a:prstGeom>
        </p:spPr>
      </p:pic>
      <p:pic>
        <p:nvPicPr>
          <p:cNvPr id="15" name="Picture 14" descr="scalefree_disassort2.eps"/>
          <p:cNvPicPr>
            <a:picLocks noChangeAspect="1"/>
          </p:cNvPicPr>
          <p:nvPr/>
        </p:nvPicPr>
        <p:blipFill>
          <a:blip r:embed="rId8"/>
          <a:srcRect l="15574" r="16772"/>
          <a:stretch>
            <a:fillRect/>
          </a:stretch>
        </p:blipFill>
        <p:spPr>
          <a:xfrm>
            <a:off x="5712420" y="2930529"/>
            <a:ext cx="2744768" cy="2443691"/>
          </a:xfrm>
          <a:prstGeom prst="rect">
            <a:avLst/>
          </a:prstGeom>
        </p:spPr>
      </p:pic>
      <p:graphicFrame>
        <p:nvGraphicFramePr>
          <p:cNvPr id="16" name="Object 3"/>
          <p:cNvGraphicFramePr>
            <a:graphicFrameLocks noChangeAspect="1"/>
          </p:cNvGraphicFramePr>
          <p:nvPr/>
        </p:nvGraphicFramePr>
        <p:xfrm>
          <a:off x="8524938" y="4018744"/>
          <a:ext cx="284163" cy="303213"/>
        </p:xfrm>
        <a:graphic>
          <a:graphicData uri="http://schemas.openxmlformats.org/presentationml/2006/ole">
            <mc:AlternateContent xmlns:mc="http://schemas.openxmlformats.org/markup-compatibility/2006">
              <mc:Choice xmlns:v="urn:schemas-microsoft-com:vml" Requires="v">
                <p:oleObj name="Equation" r:id="rId9" imgW="190500" imgH="203200" progId="Equation.3">
                  <p:embed/>
                </p:oleObj>
              </mc:Choice>
              <mc:Fallback>
                <p:oleObj name="Equation" r:id="rId9" imgW="190500" imgH="2032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24938" y="4018744"/>
                        <a:ext cx="284163"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519405" y="3018952"/>
            <a:ext cx="891590" cy="338554"/>
          </a:xfrm>
          <a:prstGeom prst="rect">
            <a:avLst/>
          </a:prstGeom>
          <a:noFill/>
        </p:spPr>
        <p:txBody>
          <a:bodyPr wrap="none" rtlCol="0">
            <a:spAutoFit/>
          </a:bodyPr>
          <a:lstStyle/>
          <a:p>
            <a:r>
              <a:rPr lang="en-US" sz="1600" b="1" dirty="0">
                <a:solidFill>
                  <a:srgbClr val="FF0000"/>
                </a:solidFill>
                <a:latin typeface="Helvetica"/>
                <a:cs typeface="Helvetica"/>
              </a:rPr>
              <a:t>Neutral</a:t>
            </a:r>
          </a:p>
        </p:txBody>
      </p:sp>
      <p:sp>
        <p:nvSpPr>
          <p:cNvPr id="27" name="TextBox 26"/>
          <p:cNvSpPr txBox="1"/>
          <p:nvPr/>
        </p:nvSpPr>
        <p:spPr>
          <a:xfrm>
            <a:off x="25408" y="4798287"/>
            <a:ext cx="5901267" cy="523220"/>
          </a:xfrm>
          <a:prstGeom prst="rect">
            <a:avLst/>
          </a:prstGeom>
          <a:noFill/>
        </p:spPr>
        <p:txBody>
          <a:bodyPr wrap="square" rtlCol="0">
            <a:spAutoFit/>
          </a:bodyPr>
          <a:lstStyle/>
          <a:p>
            <a:r>
              <a:rPr lang="en-US" sz="1400" dirty="0">
                <a:latin typeface="Helvetica"/>
                <a:cs typeface="Helvetica"/>
              </a:rPr>
              <a:t>Each matrix is the average of a 100 independent scale-free networks, generated using the static model with N=10</a:t>
            </a:r>
            <a:r>
              <a:rPr lang="en-US" sz="1400" baseline="30000" dirty="0">
                <a:latin typeface="Helvetica"/>
                <a:cs typeface="Helvetica"/>
              </a:rPr>
              <a:t>4</a:t>
            </a:r>
            <a:r>
              <a:rPr lang="en-US" sz="1400" dirty="0">
                <a:latin typeface="Helvetica"/>
                <a:cs typeface="Helvetica"/>
              </a:rPr>
              <a:t>, </a:t>
            </a:r>
            <a:r>
              <a:rPr lang="en-US" sz="1400" dirty="0" err="1">
                <a:latin typeface="Helvetica"/>
                <a:cs typeface="Helvetica"/>
              </a:rPr>
              <a:t>γ</a:t>
            </a:r>
            <a:r>
              <a:rPr lang="en-US" sz="1400" dirty="0">
                <a:latin typeface="Helvetica"/>
                <a:cs typeface="Helvetica"/>
              </a:rPr>
              <a:t>=2.5 and &lt;</a:t>
            </a:r>
            <a:r>
              <a:rPr lang="en-US" sz="1400" dirty="0" err="1">
                <a:latin typeface="Helvetica"/>
                <a:cs typeface="Helvetica"/>
              </a:rPr>
              <a:t>k</a:t>
            </a:r>
            <a:r>
              <a:rPr lang="en-US" sz="1400" dirty="0">
                <a:latin typeface="Helvetica"/>
                <a:cs typeface="Helvetica"/>
              </a:rPr>
              <a:t>&gt;=3.</a:t>
            </a:r>
          </a:p>
        </p:txBody>
      </p:sp>
      <p:sp>
        <p:nvSpPr>
          <p:cNvPr id="25" name="TextBox 24"/>
          <p:cNvSpPr txBox="1"/>
          <p:nvPr/>
        </p:nvSpPr>
        <p:spPr>
          <a:xfrm>
            <a:off x="3848188" y="917838"/>
            <a:ext cx="1884883" cy="1323439"/>
          </a:xfrm>
          <a:prstGeom prst="rect">
            <a:avLst/>
          </a:prstGeom>
          <a:noFill/>
        </p:spPr>
        <p:txBody>
          <a:bodyPr wrap="square" rtlCol="0">
            <a:spAutoFit/>
          </a:bodyPr>
          <a:lstStyle/>
          <a:p>
            <a:r>
              <a:rPr lang="en-US" sz="1600" b="1" dirty="0" err="1">
                <a:solidFill>
                  <a:srgbClr val="FF0000"/>
                </a:solidFill>
                <a:latin typeface="Helvetica"/>
                <a:cs typeface="Helvetica"/>
              </a:rPr>
              <a:t>Assortative</a:t>
            </a:r>
            <a:r>
              <a:rPr lang="en-US" sz="1600" b="1" dirty="0">
                <a:solidFill>
                  <a:srgbClr val="FF0000"/>
                </a:solidFill>
                <a:latin typeface="Helvetica"/>
                <a:cs typeface="Helvetica"/>
              </a:rPr>
              <a:t>:</a:t>
            </a:r>
          </a:p>
          <a:p>
            <a:r>
              <a:rPr lang="en-US" sz="1600" dirty="0">
                <a:latin typeface="Helvetica"/>
                <a:cs typeface="Helvetica"/>
              </a:rPr>
              <a:t>More strength in the diagonal,  hubs tend to link to each other.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111" charset="0"/>
                <a:ea typeface="Helvetica" pitchFamily="-111" charset="0"/>
                <a:cs typeface="Helvetica" pitchFamily="-111" charset="0"/>
              </a:rPr>
              <a:t>EXAMPLE: </a:t>
            </a:r>
            <a:r>
              <a:rPr lang="en-US" sz="2000" b="1" i="1" dirty="0" err="1">
                <a:solidFill>
                  <a:schemeClr val="bg1"/>
                </a:solidFill>
                <a:latin typeface="Helvetica"/>
                <a:cs typeface="Helvetica"/>
              </a:rPr>
              <a:t>e</a:t>
            </a:r>
            <a:r>
              <a:rPr lang="en-US" sz="2000" b="1" i="1" baseline="-25000" dirty="0" err="1">
                <a:solidFill>
                  <a:schemeClr val="bg1"/>
                </a:solidFill>
                <a:latin typeface="Helvetica"/>
                <a:cs typeface="Helvetica"/>
              </a:rPr>
              <a:t>jk</a:t>
            </a:r>
            <a:r>
              <a:rPr lang="en-US" sz="2000" b="1" i="1" baseline="-25000" dirty="0">
                <a:solidFill>
                  <a:schemeClr val="bg1"/>
                </a:solidFill>
                <a:latin typeface="Helvetica"/>
                <a:cs typeface="Helvetica"/>
              </a:rPr>
              <a:t>  </a:t>
            </a:r>
            <a:r>
              <a:rPr lang="en-US" sz="2000" b="1" dirty="0">
                <a:solidFill>
                  <a:schemeClr val="bg1"/>
                </a:solidFill>
                <a:latin typeface="Helvetica" pitchFamily="-111" charset="0"/>
                <a:ea typeface="Helvetica" pitchFamily="-111" charset="0"/>
                <a:cs typeface="Helvetica" pitchFamily="-111" charset="0"/>
              </a:rPr>
              <a:t>FOR A SCALE-FREE NETWORK</a:t>
            </a:r>
          </a:p>
        </p:txBody>
      </p:sp>
      <p:sp>
        <p:nvSpPr>
          <p:cNvPr id="21"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graphicFrame>
        <p:nvGraphicFramePr>
          <p:cNvPr id="24" name="Object 3"/>
          <p:cNvGraphicFramePr>
            <a:graphicFrameLocks noChangeAspect="1"/>
          </p:cNvGraphicFramePr>
          <p:nvPr/>
        </p:nvGraphicFramePr>
        <p:xfrm>
          <a:off x="8524938" y="1579554"/>
          <a:ext cx="284163" cy="303213"/>
        </p:xfrm>
        <a:graphic>
          <a:graphicData uri="http://schemas.openxmlformats.org/presentationml/2006/ole">
            <mc:AlternateContent xmlns:mc="http://schemas.openxmlformats.org/markup-compatibility/2006">
              <mc:Choice xmlns:v="urn:schemas-microsoft-com:vml" Requires="v">
                <p:oleObj name="Equation" r:id="rId3" imgW="190500" imgH="203200" progId="Equation.3">
                  <p:embed/>
                </p:oleObj>
              </mc:Choice>
              <mc:Fallback>
                <p:oleObj name="Equation" r:id="rId3" imgW="190500" imgH="2032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938" y="1579554"/>
                        <a:ext cx="284163"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3848174" y="3120492"/>
            <a:ext cx="1864246" cy="1077218"/>
          </a:xfrm>
          <a:prstGeom prst="rect">
            <a:avLst/>
          </a:prstGeom>
          <a:noFill/>
        </p:spPr>
        <p:txBody>
          <a:bodyPr wrap="square" rtlCol="0">
            <a:spAutoFit/>
          </a:bodyPr>
          <a:lstStyle/>
          <a:p>
            <a:r>
              <a:rPr lang="en-US" sz="1600" b="1" dirty="0" err="1">
                <a:solidFill>
                  <a:srgbClr val="FF0000"/>
                </a:solidFill>
                <a:latin typeface="Helvetica"/>
                <a:cs typeface="Helvetica"/>
              </a:rPr>
              <a:t>Disassortative</a:t>
            </a:r>
            <a:r>
              <a:rPr lang="en-US" sz="1600" b="1" dirty="0">
                <a:solidFill>
                  <a:srgbClr val="FF0000"/>
                </a:solidFill>
                <a:latin typeface="Helvetica"/>
                <a:cs typeface="Helvetica"/>
              </a:rPr>
              <a:t>:</a:t>
            </a:r>
          </a:p>
          <a:p>
            <a:r>
              <a:rPr lang="en-US" sz="1600" dirty="0">
                <a:latin typeface="Helvetica"/>
                <a:cs typeface="Helvetica"/>
              </a:rPr>
              <a:t>Hubs tend to connect to small nodes.</a:t>
            </a:r>
          </a:p>
        </p:txBody>
      </p:sp>
      <p:pic>
        <p:nvPicPr>
          <p:cNvPr id="14" name="Picture 13" descr="scalefree_assort2.eps"/>
          <p:cNvPicPr>
            <a:picLocks noChangeAspect="1"/>
          </p:cNvPicPr>
          <p:nvPr/>
        </p:nvPicPr>
        <p:blipFill>
          <a:blip r:embed="rId5"/>
          <a:srcRect l="15574" r="17970"/>
          <a:stretch>
            <a:fillRect/>
          </a:stretch>
        </p:blipFill>
        <p:spPr>
          <a:xfrm>
            <a:off x="5563163" y="579967"/>
            <a:ext cx="2941124" cy="2540527"/>
          </a:xfrm>
          <a:prstGeom prst="rect">
            <a:avLst/>
          </a:prstGeom>
        </p:spPr>
      </p:pic>
      <p:pic>
        <p:nvPicPr>
          <p:cNvPr id="15" name="Picture 14" descr="scalefree_disassort2.eps"/>
          <p:cNvPicPr>
            <a:picLocks noChangeAspect="1"/>
          </p:cNvPicPr>
          <p:nvPr/>
        </p:nvPicPr>
        <p:blipFill>
          <a:blip r:embed="rId6"/>
          <a:srcRect l="15574" r="16772"/>
          <a:stretch>
            <a:fillRect/>
          </a:stretch>
        </p:blipFill>
        <p:spPr>
          <a:xfrm>
            <a:off x="5712420" y="2930529"/>
            <a:ext cx="2744768" cy="2443691"/>
          </a:xfrm>
          <a:prstGeom prst="rect">
            <a:avLst/>
          </a:prstGeom>
        </p:spPr>
      </p:pic>
      <p:graphicFrame>
        <p:nvGraphicFramePr>
          <p:cNvPr id="16" name="Object 3"/>
          <p:cNvGraphicFramePr>
            <a:graphicFrameLocks noChangeAspect="1"/>
          </p:cNvGraphicFramePr>
          <p:nvPr/>
        </p:nvGraphicFramePr>
        <p:xfrm>
          <a:off x="8524938" y="4018744"/>
          <a:ext cx="284163" cy="303213"/>
        </p:xfrm>
        <a:graphic>
          <a:graphicData uri="http://schemas.openxmlformats.org/presentationml/2006/ole">
            <mc:AlternateContent xmlns:mc="http://schemas.openxmlformats.org/markup-compatibility/2006">
              <mc:Choice xmlns:v="urn:schemas-microsoft-com:vml" Requires="v">
                <p:oleObj name="Equation" r:id="rId7" imgW="190500" imgH="203200" progId="Equation.3">
                  <p:embed/>
                </p:oleObj>
              </mc:Choice>
              <mc:Fallback>
                <p:oleObj name="Equation" r:id="rId7" imgW="1905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24938" y="4018744"/>
                        <a:ext cx="284163"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25408" y="4798287"/>
            <a:ext cx="5901267" cy="523220"/>
          </a:xfrm>
          <a:prstGeom prst="rect">
            <a:avLst/>
          </a:prstGeom>
          <a:noFill/>
        </p:spPr>
        <p:txBody>
          <a:bodyPr wrap="square" rtlCol="0">
            <a:spAutoFit/>
          </a:bodyPr>
          <a:lstStyle/>
          <a:p>
            <a:r>
              <a:rPr lang="en-US" sz="1400" dirty="0">
                <a:latin typeface="Helvetica"/>
                <a:cs typeface="Helvetica"/>
              </a:rPr>
              <a:t>Each matrix is the average of a 100 independent scale-free networks, generated using the static model with N=10</a:t>
            </a:r>
            <a:r>
              <a:rPr lang="en-US" sz="1400" baseline="30000" dirty="0">
                <a:latin typeface="Helvetica"/>
                <a:cs typeface="Helvetica"/>
              </a:rPr>
              <a:t>4</a:t>
            </a:r>
            <a:r>
              <a:rPr lang="en-US" sz="1400" dirty="0">
                <a:latin typeface="Helvetica"/>
                <a:cs typeface="Helvetica"/>
              </a:rPr>
              <a:t>, </a:t>
            </a:r>
            <a:r>
              <a:rPr lang="en-US" sz="1400" dirty="0" err="1">
                <a:latin typeface="Helvetica"/>
                <a:cs typeface="Helvetica"/>
              </a:rPr>
              <a:t>γ</a:t>
            </a:r>
            <a:r>
              <a:rPr lang="en-US" sz="1400" dirty="0">
                <a:latin typeface="Helvetica"/>
                <a:cs typeface="Helvetica"/>
              </a:rPr>
              <a:t>=2.5 and &lt;</a:t>
            </a:r>
            <a:r>
              <a:rPr lang="en-US" sz="1400" dirty="0" err="1">
                <a:latin typeface="Helvetica"/>
                <a:cs typeface="Helvetica"/>
              </a:rPr>
              <a:t>k</a:t>
            </a:r>
            <a:r>
              <a:rPr lang="en-US" sz="1400" dirty="0">
                <a:latin typeface="Helvetica"/>
                <a:cs typeface="Helvetica"/>
              </a:rPr>
              <a:t>&gt;=3.</a:t>
            </a:r>
          </a:p>
        </p:txBody>
      </p:sp>
      <p:sp>
        <p:nvSpPr>
          <p:cNvPr id="25" name="TextBox 24"/>
          <p:cNvSpPr txBox="1"/>
          <p:nvPr/>
        </p:nvSpPr>
        <p:spPr>
          <a:xfrm>
            <a:off x="3848188" y="917838"/>
            <a:ext cx="1884883" cy="1323439"/>
          </a:xfrm>
          <a:prstGeom prst="rect">
            <a:avLst/>
          </a:prstGeom>
          <a:noFill/>
        </p:spPr>
        <p:txBody>
          <a:bodyPr wrap="square" rtlCol="0">
            <a:spAutoFit/>
          </a:bodyPr>
          <a:lstStyle/>
          <a:p>
            <a:r>
              <a:rPr lang="en-US" sz="1600" b="1" dirty="0" err="1">
                <a:solidFill>
                  <a:srgbClr val="FF0000"/>
                </a:solidFill>
                <a:latin typeface="Helvetica"/>
                <a:cs typeface="Helvetica"/>
              </a:rPr>
              <a:t>Assortative</a:t>
            </a:r>
            <a:r>
              <a:rPr lang="en-US" sz="1600" b="1" dirty="0">
                <a:solidFill>
                  <a:srgbClr val="FF0000"/>
                </a:solidFill>
                <a:latin typeface="Helvetica"/>
                <a:cs typeface="Helvetica"/>
              </a:rPr>
              <a:t>:</a:t>
            </a:r>
          </a:p>
          <a:p>
            <a:r>
              <a:rPr lang="en-US" sz="1600" dirty="0">
                <a:latin typeface="Helvetica"/>
                <a:cs typeface="Helvetica"/>
              </a:rPr>
              <a:t>More strength in the diagonal,  hubs tend to link to each other.</a:t>
            </a:r>
          </a:p>
        </p:txBody>
      </p:sp>
      <p:sp>
        <p:nvSpPr>
          <p:cNvPr id="18" name="Rectangle 17"/>
          <p:cNvSpPr/>
          <p:nvPr/>
        </p:nvSpPr>
        <p:spPr>
          <a:xfrm>
            <a:off x="304490" y="1035542"/>
            <a:ext cx="2294133" cy="1200329"/>
          </a:xfrm>
          <a:prstGeom prst="rect">
            <a:avLst/>
          </a:prstGeom>
        </p:spPr>
        <p:txBody>
          <a:bodyPr wrap="square">
            <a:spAutoFit/>
          </a:bodyPr>
          <a:lstStyle/>
          <a:p>
            <a:r>
              <a:rPr lang="en-US" i="1" dirty="0">
                <a:solidFill>
                  <a:srgbClr val="0000FF"/>
                </a:solidFill>
                <a:latin typeface="Helvetica"/>
                <a:cs typeface="Helvetica"/>
              </a:rPr>
              <a:t>Perfectly </a:t>
            </a:r>
            <a:r>
              <a:rPr lang="en-US" i="1" dirty="0" err="1">
                <a:solidFill>
                  <a:srgbClr val="0000FF"/>
                </a:solidFill>
                <a:latin typeface="Helvetica"/>
                <a:cs typeface="Helvetica"/>
              </a:rPr>
              <a:t>assortative</a:t>
            </a:r>
            <a:r>
              <a:rPr lang="en-US" i="1" dirty="0">
                <a:solidFill>
                  <a:srgbClr val="0000FF"/>
                </a:solidFill>
                <a:latin typeface="Helvetica"/>
                <a:cs typeface="Helvetica"/>
              </a:rPr>
              <a:t> network</a:t>
            </a:r>
            <a:r>
              <a:rPr lang="en-US" dirty="0">
                <a:solidFill>
                  <a:srgbClr val="0000FF"/>
                </a:solidFill>
                <a:latin typeface="Helvetica"/>
                <a:cs typeface="Helvetica"/>
              </a:rPr>
              <a:t>:</a:t>
            </a:r>
          </a:p>
          <a:p>
            <a:endParaRPr lang="en-US" dirty="0">
              <a:latin typeface="Helvetica"/>
              <a:cs typeface="Helvetica"/>
            </a:endParaRPr>
          </a:p>
          <a:p>
            <a:r>
              <a:rPr lang="en-US" dirty="0">
                <a:latin typeface="Helvetica"/>
                <a:cs typeface="Helvetica"/>
              </a:rPr>
              <a:t> </a:t>
            </a:r>
            <a:r>
              <a:rPr lang="en-US" i="1" dirty="0" err="1">
                <a:latin typeface="Helvetica"/>
                <a:cs typeface="Helvetica"/>
              </a:rPr>
              <a:t>e</a:t>
            </a:r>
            <a:r>
              <a:rPr lang="en-US" i="1" baseline="-25000" dirty="0" err="1">
                <a:latin typeface="Helvetica"/>
                <a:cs typeface="Helvetica"/>
              </a:rPr>
              <a:t>jk</a:t>
            </a:r>
            <a:r>
              <a:rPr lang="en-US" i="1" dirty="0">
                <a:latin typeface="Helvetica"/>
                <a:cs typeface="Helvetica"/>
              </a:rPr>
              <a:t>=</a:t>
            </a:r>
            <a:r>
              <a:rPr lang="en-US" i="1" dirty="0" err="1">
                <a:latin typeface="Helvetica"/>
                <a:cs typeface="Helvetica"/>
              </a:rPr>
              <a:t>q</a:t>
            </a:r>
            <a:r>
              <a:rPr lang="en-US" i="1" baseline="-25000" dirty="0" err="1">
                <a:latin typeface="Helvetica"/>
                <a:cs typeface="Helvetica"/>
              </a:rPr>
              <a:t>k</a:t>
            </a:r>
            <a:r>
              <a:rPr lang="en-US" i="1" dirty="0" err="1">
                <a:latin typeface="Helvetica"/>
                <a:cs typeface="Helvetica"/>
              </a:rPr>
              <a:t>δ</a:t>
            </a:r>
            <a:r>
              <a:rPr lang="en-US" i="1" baseline="-25000" dirty="0" err="1">
                <a:latin typeface="Helvetica"/>
                <a:cs typeface="Helvetica"/>
              </a:rPr>
              <a:t>jk</a:t>
            </a:r>
            <a:r>
              <a:rPr lang="en-US" dirty="0">
                <a:latin typeface="Helvetica"/>
                <a:cs typeface="Helvetica"/>
              </a:rPr>
              <a:t> </a:t>
            </a:r>
            <a:endParaRPr lang="en-US" dirty="0"/>
          </a:p>
        </p:txBody>
      </p:sp>
      <p:cxnSp>
        <p:nvCxnSpPr>
          <p:cNvPr id="20" name="Straight Connector 19"/>
          <p:cNvCxnSpPr/>
          <p:nvPr/>
        </p:nvCxnSpPr>
        <p:spPr>
          <a:xfrm rot="16200000" flipH="1">
            <a:off x="5987965" y="905389"/>
            <a:ext cx="1971282" cy="1957096"/>
          </a:xfrm>
          <a:prstGeom prst="line">
            <a:avLst/>
          </a:prstGeom>
          <a:ln w="50800">
            <a:solidFill>
              <a:schemeClr val="bg1"/>
            </a:solidFill>
          </a:ln>
          <a:effectLst>
            <a:outerShdw blurRad="40000" dist="20000" dir="5400000" rotWithShape="0">
              <a:srgbClr val="FF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56890" y="3283748"/>
            <a:ext cx="2294133" cy="923330"/>
          </a:xfrm>
          <a:prstGeom prst="rect">
            <a:avLst/>
          </a:prstGeom>
        </p:spPr>
        <p:txBody>
          <a:bodyPr wrap="square">
            <a:spAutoFit/>
          </a:bodyPr>
          <a:lstStyle/>
          <a:p>
            <a:r>
              <a:rPr lang="en-US" i="1" dirty="0">
                <a:solidFill>
                  <a:srgbClr val="0000FF"/>
                </a:solidFill>
                <a:latin typeface="Helvetica"/>
                <a:cs typeface="Helvetica"/>
              </a:rPr>
              <a:t>Perfectly </a:t>
            </a:r>
            <a:r>
              <a:rPr lang="en-US" i="1" dirty="0" err="1">
                <a:solidFill>
                  <a:srgbClr val="0000FF"/>
                </a:solidFill>
                <a:latin typeface="Helvetica"/>
                <a:cs typeface="Helvetica"/>
              </a:rPr>
              <a:t>disassortative</a:t>
            </a:r>
            <a:r>
              <a:rPr lang="en-US" i="1" dirty="0">
                <a:solidFill>
                  <a:srgbClr val="0000FF"/>
                </a:solidFill>
                <a:latin typeface="Helvetica"/>
                <a:cs typeface="Helvetica"/>
              </a:rPr>
              <a:t> network</a:t>
            </a:r>
            <a:r>
              <a:rPr lang="en-US" dirty="0">
                <a:solidFill>
                  <a:srgbClr val="0000FF"/>
                </a:solidFill>
                <a:latin typeface="Helvetica"/>
                <a:cs typeface="Helvetica"/>
              </a:rPr>
              <a:t>:</a:t>
            </a:r>
          </a:p>
        </p:txBody>
      </p:sp>
      <p:cxnSp>
        <p:nvCxnSpPr>
          <p:cNvPr id="31" name="Straight Connector 30"/>
          <p:cNvCxnSpPr/>
          <p:nvPr/>
        </p:nvCxnSpPr>
        <p:spPr>
          <a:xfrm>
            <a:off x="6014604" y="3179108"/>
            <a:ext cx="1957097" cy="1588"/>
          </a:xfrm>
          <a:prstGeom prst="line">
            <a:avLst/>
          </a:prstGeom>
          <a:ln w="50800">
            <a:solidFill>
              <a:schemeClr val="bg1"/>
            </a:solidFill>
          </a:ln>
          <a:effectLst>
            <a:outerShdw blurRad="193675" dist="20000" dir="5400000" sx="98000" sy="98000" rotWithShape="0">
              <a:srgbClr val="FF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5166727" y="4126263"/>
            <a:ext cx="1812973" cy="1"/>
          </a:xfrm>
          <a:prstGeom prst="line">
            <a:avLst/>
          </a:prstGeom>
          <a:ln w="50800">
            <a:solidFill>
              <a:schemeClr val="bg1"/>
            </a:solidFill>
          </a:ln>
          <a:effectLst>
            <a:outerShdw blurRad="40000" dist="20000" dir="5400000" rotWithShape="0">
              <a:srgbClr val="FF0000">
                <a:alpha val="38000"/>
              </a:srgbClr>
            </a:outerShdw>
          </a:effectLst>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111" charset="0"/>
                <a:ea typeface="Helvetica" pitchFamily="-111" charset="0"/>
                <a:cs typeface="Helvetica" pitchFamily="-111" charset="0"/>
              </a:rPr>
              <a:t>REAL-WORLD EXAMPLES</a:t>
            </a:r>
          </a:p>
        </p:txBody>
      </p:sp>
      <p:sp>
        <p:nvSpPr>
          <p:cNvPr id="21"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pic>
        <p:nvPicPr>
          <p:cNvPr id="5" name="Picture 4" descr="astroph_ejk.eps"/>
          <p:cNvPicPr>
            <a:picLocks noChangeAspect="1"/>
          </p:cNvPicPr>
          <p:nvPr/>
        </p:nvPicPr>
        <p:blipFill>
          <a:blip r:embed="rId3"/>
          <a:srcRect l="16772" r="17970"/>
          <a:stretch>
            <a:fillRect/>
          </a:stretch>
        </p:blipFill>
        <p:spPr>
          <a:xfrm>
            <a:off x="295391" y="1047620"/>
            <a:ext cx="3732377" cy="3283193"/>
          </a:xfrm>
          <a:prstGeom prst="rect">
            <a:avLst/>
          </a:prstGeom>
        </p:spPr>
      </p:pic>
      <p:graphicFrame>
        <p:nvGraphicFramePr>
          <p:cNvPr id="6" name="Object 5"/>
          <p:cNvGraphicFramePr>
            <a:graphicFrameLocks noChangeAspect="1"/>
          </p:cNvGraphicFramePr>
          <p:nvPr/>
        </p:nvGraphicFramePr>
        <p:xfrm>
          <a:off x="3856205" y="2571567"/>
          <a:ext cx="261290" cy="278807"/>
        </p:xfrm>
        <a:graphic>
          <a:graphicData uri="http://schemas.openxmlformats.org/presentationml/2006/ole">
            <mc:AlternateContent xmlns:mc="http://schemas.openxmlformats.org/markup-compatibility/2006">
              <mc:Choice xmlns:v="urn:schemas-microsoft-com:vml" Requires="v">
                <p:oleObj name="Equation" r:id="rId4" imgW="190500" imgH="203200" progId="Equation.3">
                  <p:embed/>
                </p:oleObj>
              </mc:Choice>
              <mc:Fallback>
                <p:oleObj name="Equation" r:id="rId4" imgW="190500" imgH="203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6205" y="2571567"/>
                        <a:ext cx="261290" cy="2788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yeast_ejk.eps"/>
          <p:cNvPicPr>
            <a:picLocks noChangeAspect="1"/>
          </p:cNvPicPr>
          <p:nvPr/>
        </p:nvPicPr>
        <p:blipFill>
          <a:blip r:embed="rId6"/>
          <a:srcRect l="17970" r="16772"/>
          <a:stretch>
            <a:fillRect/>
          </a:stretch>
        </p:blipFill>
        <p:spPr>
          <a:xfrm>
            <a:off x="4747893" y="1084991"/>
            <a:ext cx="3893006" cy="3245829"/>
          </a:xfrm>
          <a:prstGeom prst="rect">
            <a:avLst/>
          </a:prstGeom>
        </p:spPr>
      </p:pic>
      <p:graphicFrame>
        <p:nvGraphicFramePr>
          <p:cNvPr id="8" name="Object 3"/>
          <p:cNvGraphicFramePr>
            <a:graphicFrameLocks noChangeAspect="1"/>
          </p:cNvGraphicFramePr>
          <p:nvPr/>
        </p:nvGraphicFramePr>
        <p:xfrm>
          <a:off x="8500780" y="2505288"/>
          <a:ext cx="261289" cy="278807"/>
        </p:xfrm>
        <a:graphic>
          <a:graphicData uri="http://schemas.openxmlformats.org/presentationml/2006/ole">
            <mc:AlternateContent xmlns:mc="http://schemas.openxmlformats.org/markup-compatibility/2006">
              <mc:Choice xmlns:v="urn:schemas-microsoft-com:vml" Requires="v">
                <p:oleObj name="Equation" r:id="rId7" imgW="190500" imgH="203200" progId="Equation.3">
                  <p:embed/>
                </p:oleObj>
              </mc:Choice>
              <mc:Fallback>
                <p:oleObj name="Equation" r:id="rId7" imgW="190500" imgH="2032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0780" y="2505288"/>
                        <a:ext cx="261289" cy="2788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306100" y="747474"/>
            <a:ext cx="3753151" cy="338554"/>
          </a:xfrm>
          <a:prstGeom prst="rect">
            <a:avLst/>
          </a:prstGeom>
          <a:noFill/>
        </p:spPr>
        <p:txBody>
          <a:bodyPr wrap="none" rtlCol="0">
            <a:spAutoFit/>
          </a:bodyPr>
          <a:lstStyle/>
          <a:p>
            <a:r>
              <a:rPr lang="en-US" sz="1600" b="1" dirty="0">
                <a:solidFill>
                  <a:srgbClr val="FF0000"/>
                </a:solidFill>
                <a:latin typeface="Helvetica"/>
                <a:cs typeface="Helvetica"/>
              </a:rPr>
              <a:t>Astrophysics co-authorship network</a:t>
            </a:r>
          </a:p>
        </p:txBody>
      </p:sp>
      <p:sp>
        <p:nvSpPr>
          <p:cNvPr id="10" name="TextBox 9"/>
          <p:cNvSpPr txBox="1"/>
          <p:nvPr/>
        </p:nvSpPr>
        <p:spPr>
          <a:xfrm>
            <a:off x="6142958" y="747474"/>
            <a:ext cx="1108697" cy="338554"/>
          </a:xfrm>
          <a:prstGeom prst="rect">
            <a:avLst/>
          </a:prstGeom>
          <a:noFill/>
        </p:spPr>
        <p:txBody>
          <a:bodyPr wrap="none" rtlCol="0">
            <a:spAutoFit/>
          </a:bodyPr>
          <a:lstStyle/>
          <a:p>
            <a:r>
              <a:rPr lang="en-US" sz="1600" b="1" dirty="0">
                <a:solidFill>
                  <a:srgbClr val="FF0000"/>
                </a:solidFill>
                <a:latin typeface="Helvetica"/>
                <a:cs typeface="Helvetica"/>
              </a:rPr>
              <a:t>Yeast PPI</a:t>
            </a:r>
          </a:p>
        </p:txBody>
      </p:sp>
      <p:pic>
        <p:nvPicPr>
          <p:cNvPr id="11" name="Picture 10" descr="scalefree_assort2.eps"/>
          <p:cNvPicPr>
            <a:picLocks noChangeAspect="1"/>
          </p:cNvPicPr>
          <p:nvPr/>
        </p:nvPicPr>
        <p:blipFill>
          <a:blip r:embed="rId9"/>
          <a:srcRect l="15574" r="17970"/>
          <a:stretch>
            <a:fillRect/>
          </a:stretch>
        </p:blipFill>
        <p:spPr>
          <a:xfrm>
            <a:off x="1972724" y="3993247"/>
            <a:ext cx="1705674" cy="1473352"/>
          </a:xfrm>
          <a:prstGeom prst="rect">
            <a:avLst/>
          </a:prstGeom>
        </p:spPr>
      </p:pic>
      <p:pic>
        <p:nvPicPr>
          <p:cNvPr id="12" name="Picture 11" descr="scalefree_disassort2.eps"/>
          <p:cNvPicPr>
            <a:picLocks noChangeAspect="1"/>
          </p:cNvPicPr>
          <p:nvPr/>
        </p:nvPicPr>
        <p:blipFill>
          <a:blip r:embed="rId10"/>
          <a:srcRect l="15574" r="16772"/>
          <a:stretch>
            <a:fillRect/>
          </a:stretch>
        </p:blipFill>
        <p:spPr>
          <a:xfrm>
            <a:off x="6502342" y="4072085"/>
            <a:ext cx="1566334" cy="1394521"/>
          </a:xfrm>
          <a:prstGeom prst="rect">
            <a:avLst/>
          </a:prstGeom>
        </p:spPr>
      </p:pic>
      <p:sp>
        <p:nvSpPr>
          <p:cNvPr id="13" name="TextBox 12"/>
          <p:cNvSpPr txBox="1"/>
          <p:nvPr/>
        </p:nvSpPr>
        <p:spPr>
          <a:xfrm>
            <a:off x="474270" y="4072078"/>
            <a:ext cx="1473067" cy="1200328"/>
          </a:xfrm>
          <a:prstGeom prst="rect">
            <a:avLst/>
          </a:prstGeom>
          <a:noFill/>
        </p:spPr>
        <p:txBody>
          <a:bodyPr wrap="square" rtlCol="0">
            <a:spAutoFit/>
          </a:bodyPr>
          <a:lstStyle/>
          <a:p>
            <a:r>
              <a:rPr lang="en-US" sz="1600" dirty="0" err="1">
                <a:solidFill>
                  <a:srgbClr val="FF0000"/>
                </a:solidFill>
                <a:latin typeface="Helvetica"/>
                <a:cs typeface="Helvetica"/>
              </a:rPr>
              <a:t>Assortative</a:t>
            </a:r>
            <a:r>
              <a:rPr lang="en-US" sz="1600" b="1" dirty="0"/>
              <a:t>:</a:t>
            </a:r>
          </a:p>
          <a:p>
            <a:r>
              <a:rPr lang="en-US" sz="1400" dirty="0">
                <a:latin typeface="Helvetica"/>
                <a:cs typeface="Helvetica"/>
              </a:rPr>
              <a:t>More strength in the diagonal,  hubs tend to link to each other.</a:t>
            </a:r>
          </a:p>
        </p:txBody>
      </p:sp>
      <p:sp>
        <p:nvSpPr>
          <p:cNvPr id="14" name="TextBox 13"/>
          <p:cNvSpPr txBox="1"/>
          <p:nvPr/>
        </p:nvSpPr>
        <p:spPr>
          <a:xfrm>
            <a:off x="4980266" y="4072079"/>
            <a:ext cx="1655720" cy="984885"/>
          </a:xfrm>
          <a:prstGeom prst="rect">
            <a:avLst/>
          </a:prstGeom>
          <a:noFill/>
        </p:spPr>
        <p:txBody>
          <a:bodyPr wrap="square" rtlCol="0">
            <a:spAutoFit/>
          </a:bodyPr>
          <a:lstStyle/>
          <a:p>
            <a:r>
              <a:rPr lang="en-US" sz="1600" dirty="0" err="1">
                <a:solidFill>
                  <a:srgbClr val="FF0000"/>
                </a:solidFill>
                <a:latin typeface="Helvetica"/>
                <a:cs typeface="Helvetica"/>
              </a:rPr>
              <a:t>Disassortative</a:t>
            </a:r>
            <a:r>
              <a:rPr lang="en-US" sz="1600" dirty="0"/>
              <a:t>:</a:t>
            </a:r>
          </a:p>
          <a:p>
            <a:r>
              <a:rPr lang="en-US" sz="1400" dirty="0">
                <a:latin typeface="Helvetica"/>
                <a:cs typeface="Helvetica"/>
              </a:rPr>
              <a:t>Hubs tend to connect to small nodes.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p:bldP spid="10"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111" charset="0"/>
                <a:ea typeface="Helvetica" pitchFamily="-111" charset="0"/>
                <a:cs typeface="Helvetica" pitchFamily="-111" charset="0"/>
              </a:rPr>
              <a:t>PROBLEM WITH THE FULL STATISTICAL DESCRIPTION</a:t>
            </a:r>
          </a:p>
        </p:txBody>
      </p:sp>
      <p:sp>
        <p:nvSpPr>
          <p:cNvPr id="21"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
        <p:nvSpPr>
          <p:cNvPr id="5" name="TextBox 4"/>
          <p:cNvSpPr txBox="1"/>
          <p:nvPr/>
        </p:nvSpPr>
        <p:spPr>
          <a:xfrm>
            <a:off x="59283" y="5371444"/>
            <a:ext cx="4438135" cy="276999"/>
          </a:xfrm>
          <a:prstGeom prst="rect">
            <a:avLst/>
          </a:prstGeom>
          <a:noFill/>
        </p:spPr>
        <p:txBody>
          <a:bodyPr wrap="square" rtlCol="0">
            <a:spAutoFit/>
          </a:bodyPr>
          <a:lstStyle/>
          <a:p>
            <a:r>
              <a:rPr lang="en-US" sz="1200" dirty="0">
                <a:solidFill>
                  <a:schemeClr val="accent1">
                    <a:lumMod val="75000"/>
                  </a:schemeClr>
                </a:solidFill>
                <a:latin typeface="Helvetica"/>
                <a:cs typeface="Helvetica"/>
              </a:rPr>
              <a:t>M. E. J. Newman, Phys. Rev. </a:t>
            </a:r>
            <a:r>
              <a:rPr lang="en-US" sz="1200" dirty="0" err="1">
                <a:solidFill>
                  <a:schemeClr val="accent1">
                    <a:lumMod val="75000"/>
                  </a:schemeClr>
                </a:solidFill>
                <a:latin typeface="Helvetica"/>
                <a:cs typeface="Helvetica"/>
              </a:rPr>
              <a:t>Lett</a:t>
            </a:r>
            <a:r>
              <a:rPr lang="en-US" sz="1200" dirty="0">
                <a:solidFill>
                  <a:schemeClr val="accent1">
                    <a:lumMod val="75000"/>
                  </a:schemeClr>
                </a:solidFill>
                <a:latin typeface="Helvetica"/>
                <a:cs typeface="Helvetica"/>
              </a:rPr>
              <a:t>. </a:t>
            </a:r>
            <a:r>
              <a:rPr lang="en-US" sz="1200" b="1" dirty="0">
                <a:solidFill>
                  <a:schemeClr val="accent1">
                    <a:lumMod val="75000"/>
                  </a:schemeClr>
                </a:solidFill>
                <a:latin typeface="Helvetica"/>
                <a:cs typeface="Helvetica"/>
              </a:rPr>
              <a:t>89,</a:t>
            </a:r>
            <a:r>
              <a:rPr lang="en-US" sz="1200" dirty="0">
                <a:solidFill>
                  <a:schemeClr val="accent1">
                    <a:lumMod val="75000"/>
                  </a:schemeClr>
                </a:solidFill>
                <a:latin typeface="Helvetica"/>
                <a:cs typeface="Helvetica"/>
              </a:rPr>
              <a:t> 208701 (2002)</a:t>
            </a:r>
          </a:p>
        </p:txBody>
      </p:sp>
      <p:sp>
        <p:nvSpPr>
          <p:cNvPr id="6" name="TextBox 5"/>
          <p:cNvSpPr txBox="1"/>
          <p:nvPr/>
        </p:nvSpPr>
        <p:spPr>
          <a:xfrm>
            <a:off x="3220131" y="3393959"/>
            <a:ext cx="2058348" cy="584776"/>
          </a:xfrm>
          <a:prstGeom prst="rect">
            <a:avLst/>
          </a:prstGeom>
          <a:noFill/>
        </p:spPr>
        <p:txBody>
          <a:bodyPr wrap="none" rtlCol="0">
            <a:spAutoFit/>
          </a:bodyPr>
          <a:lstStyle/>
          <a:p>
            <a:pPr algn="ctr"/>
            <a:r>
              <a:rPr lang="en-US" sz="1600" i="1" dirty="0"/>
              <a:t>Undirected network:  </a:t>
            </a:r>
          </a:p>
          <a:p>
            <a:pPr algn="ctr"/>
            <a:r>
              <a:rPr lang="en-US" sz="1600" dirty="0"/>
              <a:t> </a:t>
            </a:r>
            <a:r>
              <a:rPr lang="en-US" sz="1600" i="1" dirty="0" err="1"/>
              <a:t>k</a:t>
            </a:r>
            <a:r>
              <a:rPr lang="en-US" sz="1600" i="1" baseline="-25000" dirty="0" err="1"/>
              <a:t>max</a:t>
            </a:r>
            <a:r>
              <a:rPr lang="en-US" sz="1600" i="1" baseline="-25000" dirty="0"/>
              <a:t> </a:t>
            </a:r>
            <a:r>
              <a:rPr lang="en-US" sz="1600" i="1" dirty="0" err="1"/>
              <a:t>x</a:t>
            </a:r>
            <a:r>
              <a:rPr lang="en-US" sz="1600" i="1" dirty="0"/>
              <a:t> </a:t>
            </a:r>
            <a:r>
              <a:rPr lang="en-US" sz="1600" i="1" dirty="0" err="1"/>
              <a:t>k</a:t>
            </a:r>
            <a:r>
              <a:rPr lang="en-US" sz="1600" i="1" baseline="-25000" dirty="0" err="1"/>
              <a:t>max</a:t>
            </a:r>
            <a:r>
              <a:rPr lang="en-US" sz="1600" dirty="0"/>
              <a:t>  matrix           </a:t>
            </a:r>
            <a:r>
              <a:rPr lang="en-US" sz="1600" dirty="0">
                <a:latin typeface="Wingdings"/>
                <a:ea typeface="Wingdings"/>
                <a:cs typeface="Wingdings"/>
              </a:rPr>
              <a:t> </a:t>
            </a:r>
            <a:r>
              <a:rPr lang="en-US" sz="1600" dirty="0"/>
              <a:t> </a:t>
            </a:r>
          </a:p>
        </p:txBody>
      </p:sp>
      <p:sp>
        <p:nvSpPr>
          <p:cNvPr id="7" name="TextBox 6"/>
          <p:cNvSpPr txBox="1"/>
          <p:nvPr/>
        </p:nvSpPr>
        <p:spPr>
          <a:xfrm>
            <a:off x="7752972" y="2411051"/>
            <a:ext cx="1650305" cy="830997"/>
          </a:xfrm>
          <a:prstGeom prst="rect">
            <a:avLst/>
          </a:prstGeom>
          <a:noFill/>
        </p:spPr>
        <p:txBody>
          <a:bodyPr wrap="square" rtlCol="0">
            <a:spAutoFit/>
          </a:bodyPr>
          <a:lstStyle/>
          <a:p>
            <a:r>
              <a:rPr lang="en-US" sz="1600" i="1" dirty="0">
                <a:latin typeface="Helvetica"/>
                <a:cs typeface="Helvetica"/>
              </a:rPr>
              <a:t>Nr. of independent elements</a:t>
            </a:r>
          </a:p>
        </p:txBody>
      </p:sp>
      <p:sp>
        <p:nvSpPr>
          <p:cNvPr id="8" name="TextBox 7"/>
          <p:cNvSpPr txBox="1"/>
          <p:nvPr/>
        </p:nvSpPr>
        <p:spPr>
          <a:xfrm>
            <a:off x="6622309" y="4071065"/>
            <a:ext cx="1271374" cy="338554"/>
          </a:xfrm>
          <a:prstGeom prst="rect">
            <a:avLst/>
          </a:prstGeom>
          <a:noFill/>
        </p:spPr>
        <p:txBody>
          <a:bodyPr wrap="none" rtlCol="0">
            <a:spAutoFit/>
          </a:bodyPr>
          <a:lstStyle/>
          <a:p>
            <a:r>
              <a:rPr lang="en-US" sz="1600" i="1" dirty="0"/>
              <a:t>Constraints</a:t>
            </a:r>
          </a:p>
        </p:txBody>
      </p:sp>
      <p:graphicFrame>
        <p:nvGraphicFramePr>
          <p:cNvPr id="9" name="Object 10"/>
          <p:cNvGraphicFramePr>
            <a:graphicFrameLocks noChangeAspect="1"/>
          </p:cNvGraphicFramePr>
          <p:nvPr/>
        </p:nvGraphicFramePr>
        <p:xfrm>
          <a:off x="4382862" y="2495076"/>
          <a:ext cx="2984500" cy="852714"/>
        </p:xfrm>
        <a:graphic>
          <a:graphicData uri="http://schemas.openxmlformats.org/presentationml/2006/ole">
            <mc:AlternateContent xmlns:mc="http://schemas.openxmlformats.org/markup-compatibility/2006">
              <mc:Choice xmlns:v="urn:schemas-microsoft-com:vml" Requires="v">
                <p:oleObj name="Equation" r:id="rId2" imgW="1422400" imgH="406400" progId="Equation.3">
                  <p:embed/>
                </p:oleObj>
              </mc:Choice>
              <mc:Fallback>
                <p:oleObj name="Equation" r:id="rId2" imgW="1422400" imgH="4064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862" y="2495076"/>
                        <a:ext cx="2984500" cy="8527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5"/>
          <p:cNvGraphicFramePr>
            <a:graphicFrameLocks noChangeAspect="1"/>
          </p:cNvGraphicFramePr>
          <p:nvPr/>
        </p:nvGraphicFramePr>
        <p:xfrm>
          <a:off x="6076209" y="3492601"/>
          <a:ext cx="850900" cy="547687"/>
        </p:xfrm>
        <a:graphic>
          <a:graphicData uri="http://schemas.openxmlformats.org/presentationml/2006/ole">
            <mc:AlternateContent xmlns:mc="http://schemas.openxmlformats.org/markup-compatibility/2006">
              <mc:Choice xmlns:v="urn:schemas-microsoft-com:vml" Requires="v">
                <p:oleObj name="Equation" r:id="rId4" imgW="571500" imgH="368300" progId="Equation.3">
                  <p:embed/>
                </p:oleObj>
              </mc:Choice>
              <mc:Fallback>
                <p:oleObj name="Equation" r:id="rId4" imgW="571500" imgH="3683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6209" y="3492601"/>
                        <a:ext cx="850900"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6"/>
          <p:cNvGraphicFramePr>
            <a:graphicFrameLocks noChangeAspect="1"/>
          </p:cNvGraphicFramePr>
          <p:nvPr/>
        </p:nvGraphicFramePr>
        <p:xfrm>
          <a:off x="7428759" y="3491013"/>
          <a:ext cx="1098550" cy="549275"/>
        </p:xfrm>
        <a:graphic>
          <a:graphicData uri="http://schemas.openxmlformats.org/presentationml/2006/ole">
            <mc:AlternateContent xmlns:mc="http://schemas.openxmlformats.org/markup-compatibility/2006">
              <mc:Choice xmlns:v="urn:schemas-microsoft-com:vml" Requires="v">
                <p:oleObj name="Equation" r:id="rId6" imgW="736600" imgH="368300" progId="Equation.3">
                  <p:embed/>
                </p:oleObj>
              </mc:Choice>
              <mc:Fallback>
                <p:oleObj name="Equation" r:id="rId6" imgW="736600" imgH="3683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8759" y="3491013"/>
                        <a:ext cx="1098550"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331739" y="1126866"/>
            <a:ext cx="4097020" cy="584776"/>
          </a:xfrm>
          <a:prstGeom prst="rect">
            <a:avLst/>
          </a:prstGeom>
          <a:noFill/>
        </p:spPr>
        <p:txBody>
          <a:bodyPr wrap="square" rtlCol="0">
            <a:spAutoFit/>
          </a:bodyPr>
          <a:lstStyle/>
          <a:p>
            <a:r>
              <a:rPr lang="en-US" sz="1600" b="1" dirty="0">
                <a:solidFill>
                  <a:srgbClr val="FF0000"/>
                </a:solidFill>
                <a:latin typeface="Helvetica"/>
                <a:cs typeface="Helvetica"/>
              </a:rPr>
              <a:t>(2) </a:t>
            </a:r>
            <a:r>
              <a:rPr lang="en-US" sz="1600" dirty="0">
                <a:latin typeface="Helvetica"/>
                <a:cs typeface="Helvetica"/>
              </a:rPr>
              <a:t>Based on </a:t>
            </a:r>
            <a:r>
              <a:rPr lang="en-US" sz="1600" i="1" dirty="0" err="1">
                <a:latin typeface="Helvetica"/>
                <a:cs typeface="Helvetica"/>
              </a:rPr>
              <a:t>e</a:t>
            </a:r>
            <a:r>
              <a:rPr lang="en-US" sz="1600" i="1" baseline="-25000" dirty="0" err="1">
                <a:latin typeface="Helvetica"/>
                <a:cs typeface="Helvetica"/>
              </a:rPr>
              <a:t>jk</a:t>
            </a:r>
            <a:r>
              <a:rPr lang="en-US" sz="1600" i="1" baseline="-25000" dirty="0">
                <a:latin typeface="Helvetica"/>
                <a:cs typeface="Helvetica"/>
              </a:rPr>
              <a:t> </a:t>
            </a:r>
            <a:r>
              <a:rPr lang="en-US" sz="1600" dirty="0">
                <a:latin typeface="Helvetica"/>
                <a:cs typeface="Helvetica"/>
              </a:rPr>
              <a:t>and hence requires a large number of elements to inspect: </a:t>
            </a:r>
          </a:p>
        </p:txBody>
      </p:sp>
      <p:sp>
        <p:nvSpPr>
          <p:cNvPr id="13" name="TextBox 12"/>
          <p:cNvSpPr txBox="1"/>
          <p:nvPr/>
        </p:nvSpPr>
        <p:spPr>
          <a:xfrm>
            <a:off x="317501" y="1126866"/>
            <a:ext cx="2620615" cy="1077218"/>
          </a:xfrm>
          <a:prstGeom prst="rect">
            <a:avLst/>
          </a:prstGeom>
          <a:noFill/>
        </p:spPr>
        <p:txBody>
          <a:bodyPr wrap="square" rtlCol="0">
            <a:spAutoFit/>
          </a:bodyPr>
          <a:lstStyle/>
          <a:p>
            <a:r>
              <a:rPr lang="en-US" sz="1600" b="1" dirty="0">
                <a:solidFill>
                  <a:srgbClr val="FF0000"/>
                </a:solidFill>
                <a:latin typeface="Helvetica"/>
                <a:cs typeface="Helvetica"/>
              </a:rPr>
              <a:t>(1) </a:t>
            </a:r>
            <a:r>
              <a:rPr lang="en-US" sz="1600" dirty="0">
                <a:latin typeface="Helvetica"/>
                <a:cs typeface="Helvetica"/>
              </a:rPr>
              <a:t>Difficult to extract information from a visual inspection of a matrix.</a:t>
            </a:r>
          </a:p>
          <a:p>
            <a:endParaRPr lang="en-US" sz="1600" dirty="0">
              <a:latin typeface="Helvetica"/>
              <a:cs typeface="Helvetica"/>
            </a:endParaRPr>
          </a:p>
        </p:txBody>
      </p:sp>
      <p:pic>
        <p:nvPicPr>
          <p:cNvPr id="14" name="Picture 13" descr="astroph_ejk.eps"/>
          <p:cNvPicPr>
            <a:picLocks noChangeAspect="1"/>
          </p:cNvPicPr>
          <p:nvPr/>
        </p:nvPicPr>
        <p:blipFill>
          <a:blip r:embed="rId8"/>
          <a:srcRect l="16772" r="17970"/>
          <a:stretch>
            <a:fillRect/>
          </a:stretch>
        </p:blipFill>
        <p:spPr>
          <a:xfrm>
            <a:off x="122767" y="2104397"/>
            <a:ext cx="2620615" cy="2305229"/>
          </a:xfrm>
          <a:prstGeom prst="rect">
            <a:avLst/>
          </a:prstGeom>
        </p:spPr>
      </p:pic>
      <p:sp>
        <p:nvSpPr>
          <p:cNvPr id="15" name="TextBox 14"/>
          <p:cNvSpPr txBox="1"/>
          <p:nvPr/>
        </p:nvSpPr>
        <p:spPr>
          <a:xfrm>
            <a:off x="275159" y="4767636"/>
            <a:ext cx="6417141" cy="338554"/>
          </a:xfrm>
          <a:prstGeom prst="rect">
            <a:avLst/>
          </a:prstGeom>
          <a:noFill/>
        </p:spPr>
        <p:txBody>
          <a:bodyPr wrap="none" rtlCol="0">
            <a:spAutoFit/>
          </a:bodyPr>
          <a:lstStyle/>
          <a:p>
            <a:r>
              <a:rPr lang="en-US" sz="1600" b="1" dirty="0">
                <a:solidFill>
                  <a:srgbClr val="FF0000"/>
                </a:solidFill>
                <a:latin typeface="Helvetica"/>
                <a:cs typeface="Helvetica"/>
              </a:rPr>
              <a:t>We need to find a way to reduce the information contained in </a:t>
            </a:r>
            <a:r>
              <a:rPr lang="en-US" sz="1600" b="1" i="1" dirty="0" err="1">
                <a:solidFill>
                  <a:srgbClr val="FF0000"/>
                </a:solidFill>
                <a:latin typeface="Helvetica"/>
                <a:cs typeface="Helvetica"/>
              </a:rPr>
              <a:t>e</a:t>
            </a:r>
            <a:r>
              <a:rPr lang="en-US" sz="1600" b="1" i="1" baseline="-25000" dirty="0" err="1">
                <a:solidFill>
                  <a:srgbClr val="FF0000"/>
                </a:solidFill>
                <a:latin typeface="Helvetica"/>
                <a:cs typeface="Helvetica"/>
              </a:rPr>
              <a:t>jk</a:t>
            </a:r>
            <a:r>
              <a:rPr lang="en-US" sz="1600" b="1" dirty="0">
                <a:solidFill>
                  <a:srgbClr val="FF0000"/>
                </a:solidFill>
                <a:latin typeface="Helvetica"/>
                <a:cs typeface="Helvetica"/>
              </a:rPr>
              <a:t> </a:t>
            </a:r>
          </a:p>
        </p:txBody>
      </p:sp>
      <p:cxnSp>
        <p:nvCxnSpPr>
          <p:cNvPr id="16" name="Straight Arrow Connector 15"/>
          <p:cNvCxnSpPr/>
          <p:nvPr/>
        </p:nvCxnSpPr>
        <p:spPr>
          <a:xfrm flipV="1">
            <a:off x="4137370" y="3125888"/>
            <a:ext cx="579953" cy="298102"/>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6200000" flipV="1">
            <a:off x="6338343" y="3260637"/>
            <a:ext cx="417120" cy="150811"/>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6200000" flipV="1">
            <a:off x="7128389" y="3242758"/>
            <a:ext cx="417121" cy="362464"/>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u="sng" dirty="0">
                <a:solidFill>
                  <a:schemeClr val="bg1"/>
                </a:solidFill>
                <a:latin typeface="Helvetica" pitchFamily="-111" charset="0"/>
                <a:ea typeface="Helvetica" pitchFamily="-111" charset="0"/>
                <a:cs typeface="Helvetica" pitchFamily="-111" charset="0"/>
              </a:rPr>
              <a:t>A</a:t>
            </a:r>
            <a:r>
              <a:rPr lang="en-US" sz="2000" b="1" i="1" dirty="0">
                <a:solidFill>
                  <a:schemeClr val="bg1"/>
                </a:solidFill>
                <a:latin typeface="Helvetica" pitchFamily="-111" charset="0"/>
                <a:ea typeface="Helvetica" pitchFamily="-111" charset="0"/>
                <a:cs typeface="Helvetica" pitchFamily="-111" charset="0"/>
              </a:rPr>
              <a:t>verage</a:t>
            </a:r>
            <a:r>
              <a:rPr lang="en-US" sz="2000" b="1" dirty="0">
                <a:solidFill>
                  <a:schemeClr val="bg1"/>
                </a:solidFill>
                <a:latin typeface="Helvetica" pitchFamily="-111" charset="0"/>
                <a:ea typeface="Helvetica" pitchFamily="-111" charset="0"/>
                <a:cs typeface="Helvetica" pitchFamily="-111" charset="0"/>
              </a:rPr>
              <a:t> </a:t>
            </a:r>
            <a:r>
              <a:rPr lang="en-US" sz="2000" b="1" u="sng" dirty="0">
                <a:solidFill>
                  <a:schemeClr val="bg1"/>
                </a:solidFill>
                <a:latin typeface="Helvetica" pitchFamily="-111" charset="0"/>
                <a:ea typeface="Helvetica" pitchFamily="-111" charset="0"/>
                <a:cs typeface="Helvetica" pitchFamily="-111" charset="0"/>
              </a:rPr>
              <a:t>n</a:t>
            </a:r>
            <a:r>
              <a:rPr lang="en-US" sz="2000" b="1" i="1" dirty="0">
                <a:solidFill>
                  <a:schemeClr val="bg1"/>
                </a:solidFill>
                <a:latin typeface="Helvetica" pitchFamily="-111" charset="0"/>
                <a:ea typeface="Helvetica" pitchFamily="-111" charset="0"/>
                <a:cs typeface="Helvetica" pitchFamily="-111" charset="0"/>
              </a:rPr>
              <a:t>ext</a:t>
            </a:r>
            <a:r>
              <a:rPr lang="en-US" sz="2000" b="1" dirty="0">
                <a:solidFill>
                  <a:schemeClr val="bg1"/>
                </a:solidFill>
                <a:latin typeface="Helvetica" pitchFamily="-111" charset="0"/>
                <a:ea typeface="Helvetica" pitchFamily="-111" charset="0"/>
                <a:cs typeface="Helvetica" pitchFamily="-111" charset="0"/>
              </a:rPr>
              <a:t> </a:t>
            </a:r>
            <a:r>
              <a:rPr lang="en-US" sz="2000" b="1" u="sng" dirty="0">
                <a:solidFill>
                  <a:schemeClr val="bg1"/>
                </a:solidFill>
                <a:latin typeface="Helvetica" pitchFamily="-111" charset="0"/>
                <a:ea typeface="Helvetica" pitchFamily="-111" charset="0"/>
                <a:cs typeface="Helvetica" pitchFamily="-111" charset="0"/>
              </a:rPr>
              <a:t>n</a:t>
            </a:r>
            <a:r>
              <a:rPr lang="en-US" sz="2000" b="1" i="1" dirty="0">
                <a:solidFill>
                  <a:schemeClr val="bg1"/>
                </a:solidFill>
                <a:latin typeface="Helvetica" pitchFamily="-111" charset="0"/>
                <a:ea typeface="Helvetica" pitchFamily="-111" charset="0"/>
                <a:cs typeface="Helvetica" pitchFamily="-111" charset="0"/>
              </a:rPr>
              <a:t>eighbor</a:t>
            </a:r>
            <a:r>
              <a:rPr lang="en-US" sz="2000" b="1" dirty="0">
                <a:solidFill>
                  <a:schemeClr val="bg1"/>
                </a:solidFill>
                <a:latin typeface="Helvetica" pitchFamily="-111" charset="0"/>
                <a:ea typeface="Helvetica" pitchFamily="-111" charset="0"/>
                <a:cs typeface="Helvetica" pitchFamily="-111" charset="0"/>
              </a:rPr>
              <a:t> </a:t>
            </a:r>
            <a:r>
              <a:rPr lang="en-US" sz="2000" b="1" u="sng" dirty="0">
                <a:solidFill>
                  <a:schemeClr val="bg1"/>
                </a:solidFill>
                <a:latin typeface="Helvetica" pitchFamily="-111" charset="0"/>
                <a:ea typeface="Helvetica" pitchFamily="-111" charset="0"/>
                <a:cs typeface="Helvetica" pitchFamily="-111" charset="0"/>
              </a:rPr>
              <a:t>d</a:t>
            </a:r>
            <a:r>
              <a:rPr lang="en-US" sz="2000" b="1" i="1" dirty="0">
                <a:solidFill>
                  <a:schemeClr val="bg1"/>
                </a:solidFill>
                <a:latin typeface="Helvetica" pitchFamily="-111" charset="0"/>
                <a:ea typeface="Helvetica" pitchFamily="-111" charset="0"/>
                <a:cs typeface="Helvetica" pitchFamily="-111" charset="0"/>
              </a:rPr>
              <a:t>egree</a:t>
            </a:r>
          </a:p>
        </p:txBody>
      </p:sp>
      <p:sp>
        <p:nvSpPr>
          <p:cNvPr id="21"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
        <p:nvSpPr>
          <p:cNvPr id="4" name="TextBox 3"/>
          <p:cNvSpPr txBox="1"/>
          <p:nvPr/>
        </p:nvSpPr>
        <p:spPr>
          <a:xfrm>
            <a:off x="127000" y="5239094"/>
            <a:ext cx="6248400" cy="276999"/>
          </a:xfrm>
          <a:prstGeom prst="rect">
            <a:avLst/>
          </a:prstGeom>
          <a:noFill/>
        </p:spPr>
        <p:txBody>
          <a:bodyPr wrap="square" rtlCol="0">
            <a:spAutoFit/>
          </a:bodyPr>
          <a:lstStyle/>
          <a:p>
            <a:r>
              <a:rPr lang="en-US" sz="1200" dirty="0">
                <a:solidFill>
                  <a:schemeClr val="accent1">
                    <a:lumMod val="75000"/>
                  </a:schemeClr>
                </a:solidFill>
                <a:latin typeface="Helvetica"/>
                <a:cs typeface="Helvetica"/>
              </a:rPr>
              <a:t>R. Pastor-</a:t>
            </a:r>
            <a:r>
              <a:rPr lang="en-US" sz="1200" dirty="0" err="1">
                <a:solidFill>
                  <a:schemeClr val="accent1">
                    <a:lumMod val="75000"/>
                  </a:schemeClr>
                </a:solidFill>
                <a:latin typeface="Helvetica"/>
                <a:cs typeface="Helvetica"/>
              </a:rPr>
              <a:t>Satorras</a:t>
            </a:r>
            <a:r>
              <a:rPr lang="en-US" sz="1200" dirty="0">
                <a:solidFill>
                  <a:schemeClr val="accent1">
                    <a:lumMod val="75000"/>
                  </a:schemeClr>
                </a:solidFill>
                <a:latin typeface="Helvetica"/>
                <a:cs typeface="Helvetica"/>
              </a:rPr>
              <a:t>, A. </a:t>
            </a:r>
            <a:r>
              <a:rPr lang="en-US" sz="1200" dirty="0" err="1">
                <a:solidFill>
                  <a:schemeClr val="accent1">
                    <a:lumMod val="75000"/>
                  </a:schemeClr>
                </a:solidFill>
                <a:latin typeface="Helvetica"/>
                <a:cs typeface="Helvetica"/>
              </a:rPr>
              <a:t>Vázquez</a:t>
            </a:r>
            <a:r>
              <a:rPr lang="en-US" sz="1200" dirty="0">
                <a:solidFill>
                  <a:schemeClr val="accent1">
                    <a:lumMod val="75000"/>
                  </a:schemeClr>
                </a:solidFill>
                <a:latin typeface="Helvetica"/>
                <a:cs typeface="Helvetica"/>
              </a:rPr>
              <a:t>, A. </a:t>
            </a:r>
            <a:r>
              <a:rPr lang="en-US" sz="1200" dirty="0" err="1">
                <a:solidFill>
                  <a:schemeClr val="accent1">
                    <a:lumMod val="75000"/>
                  </a:schemeClr>
                </a:solidFill>
                <a:latin typeface="Helvetica"/>
                <a:cs typeface="Helvetica"/>
              </a:rPr>
              <a:t>Vespignani</a:t>
            </a:r>
            <a:r>
              <a:rPr lang="en-US" sz="1200" dirty="0">
                <a:solidFill>
                  <a:schemeClr val="accent1">
                    <a:lumMod val="75000"/>
                  </a:schemeClr>
                </a:solidFill>
                <a:latin typeface="Helvetica"/>
                <a:cs typeface="Helvetica"/>
              </a:rPr>
              <a:t>, Phys. Rev. E </a:t>
            </a:r>
            <a:r>
              <a:rPr lang="en-US" sz="1200" b="1" dirty="0">
                <a:solidFill>
                  <a:schemeClr val="accent1">
                    <a:lumMod val="75000"/>
                  </a:schemeClr>
                </a:solidFill>
                <a:latin typeface="Helvetica"/>
                <a:cs typeface="Helvetica"/>
              </a:rPr>
              <a:t>65</a:t>
            </a:r>
            <a:r>
              <a:rPr lang="en-US" sz="1200" dirty="0">
                <a:solidFill>
                  <a:schemeClr val="accent1">
                    <a:lumMod val="75000"/>
                  </a:schemeClr>
                </a:solidFill>
                <a:latin typeface="Helvetica"/>
                <a:cs typeface="Helvetica"/>
              </a:rPr>
              <a:t>, 066130 (2001)</a:t>
            </a:r>
          </a:p>
        </p:txBody>
      </p:sp>
      <p:sp>
        <p:nvSpPr>
          <p:cNvPr id="5" name="TextBox 4"/>
          <p:cNvSpPr txBox="1"/>
          <p:nvPr/>
        </p:nvSpPr>
        <p:spPr>
          <a:xfrm>
            <a:off x="127000" y="4759281"/>
            <a:ext cx="6298519" cy="338554"/>
          </a:xfrm>
          <a:prstGeom prst="rect">
            <a:avLst/>
          </a:prstGeom>
          <a:noFill/>
        </p:spPr>
        <p:txBody>
          <a:bodyPr wrap="none" rtlCol="0">
            <a:spAutoFit/>
          </a:bodyPr>
          <a:lstStyle/>
          <a:p>
            <a:r>
              <a:rPr lang="en-US" sz="1600" b="1" dirty="0">
                <a:solidFill>
                  <a:srgbClr val="FF0000"/>
                </a:solidFill>
                <a:latin typeface="Helvetica"/>
                <a:cs typeface="Helvetica"/>
              </a:rPr>
              <a:t>If there are no degree correlations, </a:t>
            </a:r>
            <a:r>
              <a:rPr lang="en-US" sz="1600" b="1" i="1" dirty="0" err="1">
                <a:solidFill>
                  <a:srgbClr val="FF0000"/>
                </a:solidFill>
                <a:latin typeface="Helvetica"/>
                <a:cs typeface="Helvetica"/>
              </a:rPr>
              <a:t>k</a:t>
            </a:r>
            <a:r>
              <a:rPr lang="en-US" sz="1600" b="1" i="1" baseline="-25000" dirty="0" err="1">
                <a:solidFill>
                  <a:srgbClr val="FF0000"/>
                </a:solidFill>
                <a:latin typeface="Helvetica"/>
                <a:cs typeface="Helvetica"/>
              </a:rPr>
              <a:t>annd</a:t>
            </a:r>
            <a:r>
              <a:rPr lang="en-US" sz="1600" b="1" i="1" dirty="0">
                <a:solidFill>
                  <a:srgbClr val="FF0000"/>
                </a:solidFill>
                <a:latin typeface="Helvetica"/>
                <a:cs typeface="Helvetica"/>
              </a:rPr>
              <a:t>(k) </a:t>
            </a:r>
            <a:r>
              <a:rPr lang="en-US" sz="1600" b="1" dirty="0">
                <a:solidFill>
                  <a:srgbClr val="FF0000"/>
                </a:solidFill>
                <a:latin typeface="Helvetica"/>
                <a:cs typeface="Helvetica"/>
              </a:rPr>
              <a:t>is independent of </a:t>
            </a:r>
            <a:r>
              <a:rPr lang="en-US" sz="1600" b="1" i="1" dirty="0">
                <a:solidFill>
                  <a:srgbClr val="FF0000"/>
                </a:solidFill>
                <a:latin typeface="Helvetica"/>
                <a:cs typeface="Helvetica"/>
              </a:rPr>
              <a:t>k.</a:t>
            </a:r>
            <a:endParaRPr lang="en-US" sz="1600" b="1" dirty="0">
              <a:solidFill>
                <a:srgbClr val="FF0000"/>
              </a:solidFill>
              <a:latin typeface="Helvetica"/>
              <a:cs typeface="Helvetica"/>
            </a:endParaRPr>
          </a:p>
        </p:txBody>
      </p:sp>
      <p:grpSp>
        <p:nvGrpSpPr>
          <p:cNvPr id="12" name="Group 11"/>
          <p:cNvGrpSpPr/>
          <p:nvPr/>
        </p:nvGrpSpPr>
        <p:grpSpPr>
          <a:xfrm>
            <a:off x="237085" y="3487452"/>
            <a:ext cx="7878645" cy="1109662"/>
            <a:chOff x="324085" y="3962401"/>
            <a:chExt cx="7878645" cy="1109662"/>
          </a:xfrm>
        </p:grpSpPr>
        <p:sp>
          <p:nvSpPr>
            <p:cNvPr id="13" name="TextBox 12"/>
            <p:cNvSpPr txBox="1"/>
            <p:nvPr/>
          </p:nvSpPr>
          <p:spPr>
            <a:xfrm>
              <a:off x="324085" y="4197132"/>
              <a:ext cx="1706445" cy="584775"/>
            </a:xfrm>
            <a:prstGeom prst="rect">
              <a:avLst/>
            </a:prstGeom>
            <a:noFill/>
          </p:spPr>
          <p:txBody>
            <a:bodyPr wrap="square" rtlCol="0">
              <a:spAutoFit/>
            </a:bodyPr>
            <a:lstStyle/>
            <a:p>
              <a:r>
                <a:rPr lang="en-US" sz="1600" dirty="0">
                  <a:latin typeface="Helvetica"/>
                  <a:cs typeface="Helvetica"/>
                </a:rPr>
                <a:t>No degree correlations:</a:t>
              </a:r>
            </a:p>
          </p:txBody>
        </p:sp>
        <p:graphicFrame>
          <p:nvGraphicFramePr>
            <p:cNvPr id="14" name="Object 7"/>
            <p:cNvGraphicFramePr>
              <a:graphicFrameLocks noChangeAspect="1"/>
            </p:cNvGraphicFramePr>
            <p:nvPr/>
          </p:nvGraphicFramePr>
          <p:xfrm>
            <a:off x="2171817" y="3962401"/>
            <a:ext cx="6030913" cy="1109662"/>
          </p:xfrm>
          <a:graphic>
            <a:graphicData uri="http://schemas.openxmlformats.org/presentationml/2006/ole">
              <mc:AlternateContent xmlns:mc="http://schemas.openxmlformats.org/markup-compatibility/2006">
                <mc:Choice xmlns:v="urn:schemas-microsoft-com:vml" Requires="v">
                  <p:oleObj name="Equation" r:id="rId2" imgW="3797300" imgH="698500" progId="Equation.3">
                    <p:embed/>
                  </p:oleObj>
                </mc:Choice>
                <mc:Fallback>
                  <p:oleObj name="Equation" r:id="rId2" imgW="3797300" imgH="698500" progId="Equation.3">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817" y="3962401"/>
                          <a:ext cx="6030913" cy="1109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TextBox 14"/>
          <p:cNvSpPr txBox="1"/>
          <p:nvPr/>
        </p:nvSpPr>
        <p:spPr>
          <a:xfrm>
            <a:off x="127014" y="1048694"/>
            <a:ext cx="3505199" cy="584776"/>
          </a:xfrm>
          <a:prstGeom prst="rect">
            <a:avLst/>
          </a:prstGeom>
          <a:noFill/>
        </p:spPr>
        <p:txBody>
          <a:bodyPr wrap="square" rtlCol="0">
            <a:spAutoFit/>
          </a:bodyPr>
          <a:lstStyle/>
          <a:p>
            <a:r>
              <a:rPr lang="en-US" sz="1600" i="1" dirty="0" err="1">
                <a:latin typeface="Helvetica"/>
                <a:cs typeface="Helvetica"/>
              </a:rPr>
              <a:t>k</a:t>
            </a:r>
            <a:r>
              <a:rPr lang="en-US" sz="1600" i="1" baseline="-25000" dirty="0" err="1">
                <a:latin typeface="Helvetica"/>
                <a:cs typeface="Helvetica"/>
              </a:rPr>
              <a:t>annd</a:t>
            </a:r>
            <a:r>
              <a:rPr lang="en-US" sz="1600" i="1" baseline="-25000" dirty="0">
                <a:latin typeface="Helvetica"/>
                <a:cs typeface="Helvetica"/>
              </a:rPr>
              <a:t> </a:t>
            </a:r>
            <a:r>
              <a:rPr lang="en-US" sz="1600" i="1" dirty="0">
                <a:latin typeface="Helvetica"/>
                <a:cs typeface="Helvetica"/>
              </a:rPr>
              <a:t>(</a:t>
            </a:r>
            <a:r>
              <a:rPr lang="en-US" sz="1600" i="1" dirty="0" err="1">
                <a:latin typeface="Helvetica"/>
                <a:cs typeface="Helvetica"/>
              </a:rPr>
              <a:t>k</a:t>
            </a:r>
            <a:r>
              <a:rPr lang="en-US" sz="1600" i="1" dirty="0">
                <a:latin typeface="Helvetica"/>
                <a:cs typeface="Helvetica"/>
              </a:rPr>
              <a:t>)</a:t>
            </a:r>
            <a:r>
              <a:rPr lang="en-US" sz="1600" dirty="0">
                <a:latin typeface="Helvetica"/>
                <a:cs typeface="Helvetica"/>
              </a:rPr>
              <a:t>: average degree of the first neighbors of nodes with degree </a:t>
            </a:r>
            <a:r>
              <a:rPr lang="en-US" sz="1600" i="1" dirty="0" err="1">
                <a:latin typeface="Helvetica"/>
                <a:cs typeface="Helvetica"/>
              </a:rPr>
              <a:t>k</a:t>
            </a:r>
            <a:r>
              <a:rPr lang="en-US" sz="1600" dirty="0">
                <a:latin typeface="Helvetica"/>
                <a:cs typeface="Helvetica"/>
              </a:rPr>
              <a:t>.</a:t>
            </a:r>
          </a:p>
        </p:txBody>
      </p:sp>
      <p:pic>
        <p:nvPicPr>
          <p:cNvPr id="16" name="Picture 15" descr="annd.eps"/>
          <p:cNvPicPr>
            <a:picLocks noChangeAspect="1"/>
          </p:cNvPicPr>
          <p:nvPr/>
        </p:nvPicPr>
        <p:blipFill>
          <a:blip r:embed="rId4"/>
          <a:stretch>
            <a:fillRect/>
          </a:stretch>
        </p:blipFill>
        <p:spPr>
          <a:xfrm>
            <a:off x="4720297" y="1082663"/>
            <a:ext cx="2938780" cy="1997710"/>
          </a:xfrm>
          <a:prstGeom prst="rect">
            <a:avLst/>
          </a:prstGeom>
        </p:spPr>
      </p:pic>
      <p:graphicFrame>
        <p:nvGraphicFramePr>
          <p:cNvPr id="209925" name="Object 5"/>
          <p:cNvGraphicFramePr>
            <a:graphicFrameLocks noChangeAspect="1"/>
          </p:cNvGraphicFramePr>
          <p:nvPr/>
        </p:nvGraphicFramePr>
        <p:xfrm>
          <a:off x="7139908" y="2347872"/>
          <a:ext cx="1417638" cy="427038"/>
        </p:xfrm>
        <a:graphic>
          <a:graphicData uri="http://schemas.openxmlformats.org/presentationml/2006/ole">
            <mc:AlternateContent xmlns:mc="http://schemas.openxmlformats.org/markup-compatibility/2006">
              <mc:Choice xmlns:v="urn:schemas-microsoft-com:vml" Requires="v">
                <p:oleObj name="Equation" r:id="rId5" imgW="1181100" imgH="355600" progId="Equation.3">
                  <p:embed/>
                </p:oleObj>
              </mc:Choice>
              <mc:Fallback>
                <p:oleObj name="Equation" r:id="rId5" imgW="1181100" imgH="3556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9908" y="2347872"/>
                        <a:ext cx="1417638"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9926" name="Object 6"/>
          <p:cNvGraphicFramePr>
            <a:graphicFrameLocks noChangeAspect="1"/>
          </p:cNvGraphicFramePr>
          <p:nvPr/>
        </p:nvGraphicFramePr>
        <p:xfrm>
          <a:off x="214935" y="2211370"/>
          <a:ext cx="2826279" cy="947156"/>
        </p:xfrm>
        <a:graphic>
          <a:graphicData uri="http://schemas.openxmlformats.org/presentationml/2006/ole">
            <mc:AlternateContent xmlns:mc="http://schemas.openxmlformats.org/markup-compatibility/2006">
              <mc:Choice xmlns:v="urn:schemas-microsoft-com:vml" Requires="v">
                <p:oleObj name="Equation" r:id="rId7" imgW="2044700" imgH="685800" progId="Equation.3">
                  <p:embed/>
                </p:oleObj>
              </mc:Choice>
              <mc:Fallback>
                <p:oleObj name="Equation" r:id="rId7" imgW="2044700" imgH="6858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935" y="2211370"/>
                        <a:ext cx="2826279" cy="9471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stro_annd.eps"/>
          <p:cNvPicPr>
            <a:picLocks noChangeAspect="1"/>
          </p:cNvPicPr>
          <p:nvPr/>
        </p:nvPicPr>
        <p:blipFill>
          <a:blip r:embed="rId3"/>
          <a:stretch>
            <a:fillRect/>
          </a:stretch>
        </p:blipFill>
        <p:spPr>
          <a:xfrm rot="5400000">
            <a:off x="107688" y="-367763"/>
            <a:ext cx="4244264" cy="5492576"/>
          </a:xfrm>
          <a:prstGeom prst="rect">
            <a:avLst/>
          </a:prstGeom>
        </p:spPr>
      </p:pic>
      <p:sp>
        <p:nvSpPr>
          <p:cNvPr id="22533"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i="1" dirty="0" err="1">
                <a:solidFill>
                  <a:schemeClr val="bg1"/>
                </a:solidFill>
                <a:latin typeface="Helvetica"/>
                <a:cs typeface="Helvetica"/>
              </a:rPr>
              <a:t>k</a:t>
            </a:r>
            <a:r>
              <a:rPr lang="en-US" sz="2000" b="1" i="1" baseline="-25000" dirty="0" err="1">
                <a:solidFill>
                  <a:schemeClr val="bg1"/>
                </a:solidFill>
                <a:latin typeface="Helvetica"/>
                <a:cs typeface="Helvetica"/>
              </a:rPr>
              <a:t>annd</a:t>
            </a:r>
            <a:r>
              <a:rPr lang="en-US" sz="2000" b="1" i="1" dirty="0" err="1">
                <a:solidFill>
                  <a:schemeClr val="bg1"/>
                </a:solidFill>
                <a:latin typeface="Helvetica"/>
                <a:cs typeface="Helvetica"/>
              </a:rPr>
              <a:t>(k</a:t>
            </a:r>
            <a:r>
              <a:rPr lang="en-US" sz="2000" b="1" i="1" dirty="0">
                <a:solidFill>
                  <a:schemeClr val="bg1"/>
                </a:solidFill>
                <a:latin typeface="Helvetica"/>
                <a:cs typeface="Helvetica"/>
              </a:rPr>
              <a:t>) </a:t>
            </a:r>
            <a:r>
              <a:rPr lang="en-US" sz="2000" b="1" dirty="0">
                <a:solidFill>
                  <a:schemeClr val="bg1"/>
                </a:solidFill>
                <a:latin typeface="Helvetica" pitchFamily="-111" charset="0"/>
                <a:ea typeface="Helvetica" pitchFamily="-111" charset="0"/>
                <a:cs typeface="Helvetica" pitchFamily="-111" charset="0"/>
              </a:rPr>
              <a:t> FOR REAL NETWORKS</a:t>
            </a:r>
            <a:r>
              <a:rPr lang="en-US" sz="2000" b="1" i="1" dirty="0">
                <a:solidFill>
                  <a:schemeClr val="bg1"/>
                </a:solidFill>
                <a:latin typeface="Helvetica"/>
                <a:cs typeface="Helvetica"/>
              </a:rPr>
              <a:t> </a:t>
            </a:r>
            <a:endParaRPr lang="en-US" sz="2000" b="1" dirty="0">
              <a:solidFill>
                <a:schemeClr val="bg1"/>
              </a:solidFill>
              <a:latin typeface="Helvetica"/>
              <a:ea typeface="Helvetica" pitchFamily="-111" charset="0"/>
              <a:cs typeface="Helvetica"/>
            </a:endParaRPr>
          </a:p>
        </p:txBody>
      </p:sp>
      <p:sp>
        <p:nvSpPr>
          <p:cNvPr id="21"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pic>
        <p:nvPicPr>
          <p:cNvPr id="5" name="Picture 4" descr="yeast_annd.eps"/>
          <p:cNvPicPr>
            <a:picLocks noChangeAspect="1"/>
          </p:cNvPicPr>
          <p:nvPr/>
        </p:nvPicPr>
        <p:blipFill>
          <a:blip r:embed="rId4"/>
          <a:stretch>
            <a:fillRect/>
          </a:stretch>
        </p:blipFill>
        <p:spPr>
          <a:xfrm rot="5400000">
            <a:off x="4199383" y="-359296"/>
            <a:ext cx="4244264" cy="5492576"/>
          </a:xfrm>
          <a:prstGeom prst="rect">
            <a:avLst/>
          </a:prstGeom>
        </p:spPr>
      </p:pic>
      <p:sp>
        <p:nvSpPr>
          <p:cNvPr id="6" name="TextBox 5"/>
          <p:cNvSpPr txBox="1"/>
          <p:nvPr/>
        </p:nvSpPr>
        <p:spPr>
          <a:xfrm>
            <a:off x="896127" y="4162104"/>
            <a:ext cx="3498082" cy="338554"/>
          </a:xfrm>
          <a:prstGeom prst="rect">
            <a:avLst/>
          </a:prstGeom>
          <a:noFill/>
        </p:spPr>
        <p:txBody>
          <a:bodyPr wrap="square" rtlCol="0">
            <a:spAutoFit/>
          </a:bodyPr>
          <a:lstStyle/>
          <a:p>
            <a:pPr algn="ctr"/>
            <a:r>
              <a:rPr lang="en-US" sz="1600" dirty="0">
                <a:latin typeface="Helvetica"/>
                <a:cs typeface="Helvetica"/>
              </a:rPr>
              <a:t>Astrophysics co-authorship network</a:t>
            </a:r>
          </a:p>
        </p:txBody>
      </p:sp>
      <p:sp>
        <p:nvSpPr>
          <p:cNvPr id="7" name="TextBox 6"/>
          <p:cNvSpPr txBox="1"/>
          <p:nvPr/>
        </p:nvSpPr>
        <p:spPr>
          <a:xfrm>
            <a:off x="5936550" y="4162104"/>
            <a:ext cx="1539512" cy="338554"/>
          </a:xfrm>
          <a:prstGeom prst="rect">
            <a:avLst/>
          </a:prstGeom>
          <a:noFill/>
        </p:spPr>
        <p:txBody>
          <a:bodyPr wrap="square" rtlCol="0">
            <a:spAutoFit/>
          </a:bodyPr>
          <a:lstStyle/>
          <a:p>
            <a:pPr algn="ctr"/>
            <a:r>
              <a:rPr lang="en-US" sz="1600" dirty="0">
                <a:latin typeface="Helvetica"/>
                <a:cs typeface="Helvetica"/>
              </a:rPr>
              <a:t>Yeast PPI</a:t>
            </a:r>
          </a:p>
        </p:txBody>
      </p:sp>
      <p:sp>
        <p:nvSpPr>
          <p:cNvPr id="9" name="TextBox 8"/>
          <p:cNvSpPr txBox="1"/>
          <p:nvPr/>
        </p:nvSpPr>
        <p:spPr>
          <a:xfrm>
            <a:off x="1656481" y="4672639"/>
            <a:ext cx="1884883" cy="338554"/>
          </a:xfrm>
          <a:prstGeom prst="rect">
            <a:avLst/>
          </a:prstGeom>
          <a:noFill/>
        </p:spPr>
        <p:txBody>
          <a:bodyPr wrap="square" rtlCol="0">
            <a:spAutoFit/>
          </a:bodyPr>
          <a:lstStyle/>
          <a:p>
            <a:pPr algn="ctr"/>
            <a:r>
              <a:rPr lang="en-US" sz="1600" b="1" dirty="0" err="1">
                <a:solidFill>
                  <a:srgbClr val="FF0000"/>
                </a:solidFill>
                <a:latin typeface="Helvetica"/>
                <a:cs typeface="Helvetica"/>
              </a:rPr>
              <a:t>Assortative</a:t>
            </a:r>
            <a:endParaRPr lang="en-US" sz="1600" b="1" dirty="0">
              <a:solidFill>
                <a:srgbClr val="FF0000"/>
              </a:solidFill>
              <a:latin typeface="Helvetica"/>
              <a:cs typeface="Helvetica"/>
            </a:endParaRPr>
          </a:p>
        </p:txBody>
      </p:sp>
      <p:sp>
        <p:nvSpPr>
          <p:cNvPr id="10" name="TextBox 9"/>
          <p:cNvSpPr txBox="1"/>
          <p:nvPr/>
        </p:nvSpPr>
        <p:spPr>
          <a:xfrm>
            <a:off x="5795497" y="4672639"/>
            <a:ext cx="1864246" cy="338554"/>
          </a:xfrm>
          <a:prstGeom prst="rect">
            <a:avLst/>
          </a:prstGeom>
          <a:noFill/>
        </p:spPr>
        <p:txBody>
          <a:bodyPr wrap="square" rtlCol="0">
            <a:spAutoFit/>
          </a:bodyPr>
          <a:lstStyle/>
          <a:p>
            <a:pPr algn="ctr"/>
            <a:r>
              <a:rPr lang="en-US" sz="1600" b="1" dirty="0" err="1">
                <a:solidFill>
                  <a:srgbClr val="FF0000"/>
                </a:solidFill>
                <a:latin typeface="Helvetica"/>
                <a:cs typeface="Helvetica"/>
              </a:rPr>
              <a:t>Disassortative</a:t>
            </a:r>
            <a:endParaRPr lang="en-US" sz="1600" dirty="0">
              <a:latin typeface="Helvetica"/>
              <a:cs typeface="Helvetic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
        <p:nvSpPr>
          <p:cNvPr id="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u="sng" dirty="0">
                <a:solidFill>
                  <a:schemeClr val="bg1"/>
                </a:solidFill>
                <a:latin typeface="Helvetica" pitchFamily="-111" charset="0"/>
                <a:ea typeface="Helvetica" pitchFamily="-111" charset="0"/>
                <a:cs typeface="Helvetica" pitchFamily="-111" charset="0"/>
              </a:rPr>
              <a:t>A</a:t>
            </a:r>
            <a:r>
              <a:rPr lang="en-US" sz="2000" b="1" i="1" dirty="0">
                <a:solidFill>
                  <a:schemeClr val="bg1"/>
                </a:solidFill>
                <a:latin typeface="Helvetica" pitchFamily="-111" charset="0"/>
                <a:ea typeface="Helvetica" pitchFamily="-111" charset="0"/>
                <a:cs typeface="Helvetica" pitchFamily="-111" charset="0"/>
              </a:rPr>
              <a:t>verage</a:t>
            </a:r>
            <a:r>
              <a:rPr lang="en-US" sz="2000" b="1" dirty="0">
                <a:solidFill>
                  <a:schemeClr val="bg1"/>
                </a:solidFill>
                <a:latin typeface="Helvetica" pitchFamily="-111" charset="0"/>
                <a:ea typeface="Helvetica" pitchFamily="-111" charset="0"/>
                <a:cs typeface="Helvetica" pitchFamily="-111" charset="0"/>
              </a:rPr>
              <a:t> </a:t>
            </a:r>
            <a:r>
              <a:rPr lang="en-US" sz="2000" b="1" u="sng" dirty="0">
                <a:solidFill>
                  <a:schemeClr val="bg1"/>
                </a:solidFill>
                <a:latin typeface="Helvetica" pitchFamily="-111" charset="0"/>
                <a:ea typeface="Helvetica" pitchFamily="-111" charset="0"/>
                <a:cs typeface="Helvetica" pitchFamily="-111" charset="0"/>
              </a:rPr>
              <a:t>n</a:t>
            </a:r>
            <a:r>
              <a:rPr lang="en-US" sz="2000" b="1" i="1" dirty="0">
                <a:solidFill>
                  <a:schemeClr val="bg1"/>
                </a:solidFill>
                <a:latin typeface="Helvetica" pitchFamily="-111" charset="0"/>
                <a:ea typeface="Helvetica" pitchFamily="-111" charset="0"/>
                <a:cs typeface="Helvetica" pitchFamily="-111" charset="0"/>
              </a:rPr>
              <a:t>ext</a:t>
            </a:r>
            <a:r>
              <a:rPr lang="en-US" sz="2000" b="1" dirty="0">
                <a:solidFill>
                  <a:schemeClr val="bg1"/>
                </a:solidFill>
                <a:latin typeface="Helvetica" pitchFamily="-111" charset="0"/>
                <a:ea typeface="Helvetica" pitchFamily="-111" charset="0"/>
                <a:cs typeface="Helvetica" pitchFamily="-111" charset="0"/>
              </a:rPr>
              <a:t> </a:t>
            </a:r>
            <a:r>
              <a:rPr lang="en-US" sz="2000" b="1" u="sng" dirty="0">
                <a:solidFill>
                  <a:schemeClr val="bg1"/>
                </a:solidFill>
                <a:latin typeface="Helvetica" pitchFamily="-111" charset="0"/>
                <a:ea typeface="Helvetica" pitchFamily="-111" charset="0"/>
                <a:cs typeface="Helvetica" pitchFamily="-111" charset="0"/>
              </a:rPr>
              <a:t>n</a:t>
            </a:r>
            <a:r>
              <a:rPr lang="en-US" sz="2000" b="1" i="1" dirty="0">
                <a:solidFill>
                  <a:schemeClr val="bg1"/>
                </a:solidFill>
                <a:latin typeface="Helvetica" pitchFamily="-111" charset="0"/>
                <a:ea typeface="Helvetica" pitchFamily="-111" charset="0"/>
                <a:cs typeface="Helvetica" pitchFamily="-111" charset="0"/>
              </a:rPr>
              <a:t>eighbor</a:t>
            </a:r>
            <a:r>
              <a:rPr lang="en-US" sz="2000" b="1" dirty="0">
                <a:solidFill>
                  <a:schemeClr val="bg1"/>
                </a:solidFill>
                <a:latin typeface="Helvetica" pitchFamily="-111" charset="0"/>
                <a:ea typeface="Helvetica" pitchFamily="-111" charset="0"/>
                <a:cs typeface="Helvetica" pitchFamily="-111" charset="0"/>
              </a:rPr>
              <a:t> </a:t>
            </a:r>
            <a:r>
              <a:rPr lang="en-US" sz="2000" b="1" u="sng" dirty="0">
                <a:solidFill>
                  <a:schemeClr val="bg1"/>
                </a:solidFill>
                <a:latin typeface="Helvetica" pitchFamily="-111" charset="0"/>
                <a:ea typeface="Helvetica" pitchFamily="-111" charset="0"/>
                <a:cs typeface="Helvetica" pitchFamily="-111" charset="0"/>
              </a:rPr>
              <a:t>d</a:t>
            </a:r>
            <a:r>
              <a:rPr lang="en-US" sz="2000" b="1" i="1" dirty="0">
                <a:solidFill>
                  <a:schemeClr val="bg1"/>
                </a:solidFill>
                <a:latin typeface="Helvetica" pitchFamily="-111" charset="0"/>
                <a:ea typeface="Helvetica" pitchFamily="-111" charset="0"/>
                <a:cs typeface="Helvetica" pitchFamily="-111" charset="0"/>
              </a:rPr>
              <a:t>egree</a:t>
            </a:r>
          </a:p>
        </p:txBody>
      </p:sp>
      <p:sp>
        <p:nvSpPr>
          <p:cNvPr id="5" name="TextBox 4"/>
          <p:cNvSpPr txBox="1"/>
          <p:nvPr/>
        </p:nvSpPr>
        <p:spPr>
          <a:xfrm>
            <a:off x="93317" y="5262179"/>
            <a:ext cx="6248400" cy="276999"/>
          </a:xfrm>
          <a:prstGeom prst="rect">
            <a:avLst/>
          </a:prstGeom>
          <a:noFill/>
        </p:spPr>
        <p:txBody>
          <a:bodyPr wrap="square" rtlCol="0">
            <a:spAutoFit/>
          </a:bodyPr>
          <a:lstStyle/>
          <a:p>
            <a:r>
              <a:rPr lang="en-US" sz="1200" dirty="0">
                <a:solidFill>
                  <a:schemeClr val="accent1">
                    <a:lumMod val="75000"/>
                  </a:schemeClr>
                </a:solidFill>
                <a:latin typeface="Helvetica"/>
                <a:cs typeface="Helvetica"/>
              </a:rPr>
              <a:t>R. Pastor-</a:t>
            </a:r>
            <a:r>
              <a:rPr lang="en-US" sz="1200" dirty="0" err="1">
                <a:solidFill>
                  <a:schemeClr val="accent1">
                    <a:lumMod val="75000"/>
                  </a:schemeClr>
                </a:solidFill>
                <a:latin typeface="Helvetica"/>
                <a:cs typeface="Helvetica"/>
              </a:rPr>
              <a:t>Satorras</a:t>
            </a:r>
            <a:r>
              <a:rPr lang="en-US" sz="1200" dirty="0">
                <a:solidFill>
                  <a:schemeClr val="accent1">
                    <a:lumMod val="75000"/>
                  </a:schemeClr>
                </a:solidFill>
                <a:latin typeface="Helvetica"/>
                <a:cs typeface="Helvetica"/>
              </a:rPr>
              <a:t>, A. </a:t>
            </a:r>
            <a:r>
              <a:rPr lang="en-US" sz="1200" dirty="0" err="1">
                <a:solidFill>
                  <a:schemeClr val="accent1">
                    <a:lumMod val="75000"/>
                  </a:schemeClr>
                </a:solidFill>
                <a:latin typeface="Helvetica"/>
                <a:cs typeface="Helvetica"/>
              </a:rPr>
              <a:t>Vázquez</a:t>
            </a:r>
            <a:r>
              <a:rPr lang="en-US" sz="1200" dirty="0">
                <a:solidFill>
                  <a:schemeClr val="accent1">
                    <a:lumMod val="75000"/>
                  </a:schemeClr>
                </a:solidFill>
                <a:latin typeface="Helvetica"/>
                <a:cs typeface="Helvetica"/>
              </a:rPr>
              <a:t>, A. </a:t>
            </a:r>
            <a:r>
              <a:rPr lang="en-US" sz="1200" dirty="0" err="1">
                <a:solidFill>
                  <a:schemeClr val="accent1">
                    <a:lumMod val="75000"/>
                  </a:schemeClr>
                </a:solidFill>
                <a:latin typeface="Helvetica"/>
                <a:cs typeface="Helvetica"/>
              </a:rPr>
              <a:t>Vespignani</a:t>
            </a:r>
            <a:r>
              <a:rPr lang="en-US" sz="1200" dirty="0">
                <a:solidFill>
                  <a:schemeClr val="accent1">
                    <a:lumMod val="75000"/>
                  </a:schemeClr>
                </a:solidFill>
                <a:latin typeface="Helvetica"/>
                <a:cs typeface="Helvetica"/>
              </a:rPr>
              <a:t>, Phys. Rev. E </a:t>
            </a:r>
            <a:r>
              <a:rPr lang="en-US" sz="1200" b="1" dirty="0">
                <a:solidFill>
                  <a:schemeClr val="accent1">
                    <a:lumMod val="75000"/>
                  </a:schemeClr>
                </a:solidFill>
                <a:latin typeface="Helvetica"/>
                <a:cs typeface="Helvetica"/>
              </a:rPr>
              <a:t>65</a:t>
            </a:r>
            <a:r>
              <a:rPr lang="en-US" sz="1200" dirty="0">
                <a:solidFill>
                  <a:schemeClr val="accent1">
                    <a:lumMod val="75000"/>
                  </a:schemeClr>
                </a:solidFill>
                <a:latin typeface="Helvetica"/>
                <a:cs typeface="Helvetica"/>
              </a:rPr>
              <a:t>, 066130 (2001)</a:t>
            </a:r>
          </a:p>
        </p:txBody>
      </p:sp>
      <p:grpSp>
        <p:nvGrpSpPr>
          <p:cNvPr id="6" name="Group 19"/>
          <p:cNvGrpSpPr/>
          <p:nvPr/>
        </p:nvGrpSpPr>
        <p:grpSpPr>
          <a:xfrm>
            <a:off x="236879" y="2216048"/>
            <a:ext cx="7441408" cy="915987"/>
            <a:chOff x="756886" y="2521190"/>
            <a:chExt cx="7441408" cy="915987"/>
          </a:xfrm>
        </p:grpSpPr>
        <p:sp>
          <p:nvSpPr>
            <p:cNvPr id="7" name="TextBox 6"/>
            <p:cNvSpPr txBox="1"/>
            <p:nvPr/>
          </p:nvSpPr>
          <p:spPr>
            <a:xfrm>
              <a:off x="756886" y="2865161"/>
              <a:ext cx="1295400" cy="338554"/>
            </a:xfrm>
            <a:prstGeom prst="rect">
              <a:avLst/>
            </a:prstGeom>
            <a:noFill/>
          </p:spPr>
          <p:txBody>
            <a:bodyPr wrap="square" rtlCol="0">
              <a:spAutoFit/>
            </a:bodyPr>
            <a:lstStyle/>
            <a:p>
              <a:pPr algn="ctr"/>
              <a:r>
                <a:rPr lang="en-US" sz="1600" dirty="0">
                  <a:latin typeface="Helvetica"/>
                  <a:cs typeface="Helvetica"/>
                </a:rPr>
                <a:t>constraint:</a:t>
              </a:r>
            </a:p>
          </p:txBody>
        </p:sp>
        <p:graphicFrame>
          <p:nvGraphicFramePr>
            <p:cNvPr id="8" name="Object 7"/>
            <p:cNvGraphicFramePr>
              <a:graphicFrameLocks noChangeAspect="1"/>
            </p:cNvGraphicFramePr>
            <p:nvPr/>
          </p:nvGraphicFramePr>
          <p:xfrm>
            <a:off x="2168525" y="2521190"/>
            <a:ext cx="2741613" cy="528638"/>
          </p:xfrm>
          <a:graphic>
            <a:graphicData uri="http://schemas.openxmlformats.org/presentationml/2006/ole">
              <mc:AlternateContent xmlns:mc="http://schemas.openxmlformats.org/markup-compatibility/2006">
                <mc:Choice xmlns:v="urn:schemas-microsoft-com:vml" Requires="v">
                  <p:oleObj name="Equation" r:id="rId2" imgW="1841500" imgH="355600" progId="Equation.3">
                    <p:embed/>
                  </p:oleObj>
                </mc:Choice>
                <mc:Fallback>
                  <p:oleObj name="Equation" r:id="rId2" imgW="1841500" imgH="3556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525" y="2521190"/>
                          <a:ext cx="2741613" cy="528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2509486" y="3049827"/>
            <a:ext cx="1755775" cy="387350"/>
          </p:xfrm>
          <a:graphic>
            <a:graphicData uri="http://schemas.openxmlformats.org/presentationml/2006/ole">
              <mc:AlternateContent xmlns:mc="http://schemas.openxmlformats.org/markup-compatibility/2006">
                <mc:Choice xmlns:v="urn:schemas-microsoft-com:vml" Requires="v">
                  <p:oleObj name="Equation" r:id="rId4" imgW="1092200" imgH="241300" progId="Equation.3">
                    <p:embed/>
                  </p:oleObj>
                </mc:Choice>
                <mc:Fallback>
                  <p:oleObj name="Equation" r:id="rId4" imgW="1092200" imgH="2413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9486" y="3049827"/>
                          <a:ext cx="1755775"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Arrow Connector 9"/>
            <p:cNvCxnSpPr/>
            <p:nvPr/>
          </p:nvCxnSpPr>
          <p:spPr>
            <a:xfrm>
              <a:off x="5105400" y="3048239"/>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267211" y="2725073"/>
              <a:ext cx="1931083" cy="584776"/>
            </a:xfrm>
            <a:prstGeom prst="rect">
              <a:avLst/>
            </a:prstGeom>
            <a:noFill/>
          </p:spPr>
          <p:txBody>
            <a:bodyPr wrap="none" rtlCol="0">
              <a:spAutoFit/>
            </a:bodyPr>
            <a:lstStyle/>
            <a:p>
              <a:pPr algn="ctr"/>
              <a:r>
                <a:rPr lang="en-US" sz="1600" i="1" dirty="0">
                  <a:latin typeface="Helvetica"/>
                  <a:cs typeface="Helvetica"/>
                </a:rPr>
                <a:t>k</a:t>
              </a:r>
              <a:r>
                <a:rPr lang="en-US" sz="1600" i="1" baseline="-25000" dirty="0">
                  <a:latin typeface="Helvetica"/>
                  <a:cs typeface="Helvetica"/>
                </a:rPr>
                <a:t>max</a:t>
              </a:r>
              <a:r>
                <a:rPr lang="en-US" sz="1600" i="1" dirty="0">
                  <a:latin typeface="Helvetica"/>
                  <a:cs typeface="Helvetica"/>
                </a:rPr>
                <a:t>-1</a:t>
              </a:r>
              <a:r>
                <a:rPr lang="en-US" sz="1600" dirty="0">
                  <a:latin typeface="Helvetica"/>
                  <a:cs typeface="Helvetica"/>
                </a:rPr>
                <a:t> independent</a:t>
              </a:r>
            </a:p>
            <a:p>
              <a:pPr algn="ctr"/>
              <a:r>
                <a:rPr lang="en-US" sz="1600" dirty="0">
                  <a:latin typeface="Helvetica"/>
                  <a:cs typeface="Helvetica"/>
                </a:rPr>
                <a:t>elements</a:t>
              </a:r>
            </a:p>
          </p:txBody>
        </p:sp>
      </p:grpSp>
      <p:sp>
        <p:nvSpPr>
          <p:cNvPr id="12" name="TextBox 11"/>
          <p:cNvSpPr txBox="1"/>
          <p:nvPr/>
        </p:nvSpPr>
        <p:spPr>
          <a:xfrm>
            <a:off x="236884" y="1153129"/>
            <a:ext cx="3505199" cy="584776"/>
          </a:xfrm>
          <a:prstGeom prst="rect">
            <a:avLst/>
          </a:prstGeom>
          <a:noFill/>
        </p:spPr>
        <p:txBody>
          <a:bodyPr wrap="square" rtlCol="0">
            <a:spAutoFit/>
          </a:bodyPr>
          <a:lstStyle/>
          <a:p>
            <a:r>
              <a:rPr lang="en-US" sz="1600" i="1" dirty="0" err="1">
                <a:latin typeface="Helvetica"/>
                <a:cs typeface="Helvetica"/>
              </a:rPr>
              <a:t>k</a:t>
            </a:r>
            <a:r>
              <a:rPr lang="en-US" sz="1600" i="1" baseline="-25000" dirty="0" err="1">
                <a:latin typeface="Helvetica"/>
                <a:cs typeface="Helvetica"/>
              </a:rPr>
              <a:t>annd</a:t>
            </a:r>
            <a:r>
              <a:rPr lang="en-US" sz="1600" i="1" dirty="0" err="1">
                <a:latin typeface="Helvetica"/>
                <a:cs typeface="Helvetica"/>
              </a:rPr>
              <a:t>(k</a:t>
            </a:r>
            <a:r>
              <a:rPr lang="en-US" sz="1600" i="1" dirty="0">
                <a:latin typeface="Helvetica"/>
                <a:cs typeface="Helvetica"/>
              </a:rPr>
              <a:t>)</a:t>
            </a:r>
            <a:r>
              <a:rPr lang="en-US" sz="1600" dirty="0">
                <a:latin typeface="Helvetica"/>
                <a:cs typeface="Helvetica"/>
              </a:rPr>
              <a:t>: average degree of the first neighbors of nodes with degree </a:t>
            </a:r>
            <a:r>
              <a:rPr lang="en-US" sz="1600" i="1" dirty="0" err="1">
                <a:latin typeface="Helvetica"/>
                <a:cs typeface="Helvetica"/>
              </a:rPr>
              <a:t>k</a:t>
            </a:r>
            <a:r>
              <a:rPr lang="en-US" sz="1600" dirty="0">
                <a:latin typeface="Helvetica"/>
                <a:cs typeface="Helvetica"/>
              </a:rPr>
              <a:t>.</a:t>
            </a:r>
          </a:p>
        </p:txBody>
      </p:sp>
      <p:sp>
        <p:nvSpPr>
          <p:cNvPr id="13" name="TextBox 12"/>
          <p:cNvSpPr txBox="1"/>
          <p:nvPr/>
        </p:nvSpPr>
        <p:spPr>
          <a:xfrm>
            <a:off x="236881" y="3742273"/>
            <a:ext cx="7256121" cy="830997"/>
          </a:xfrm>
          <a:prstGeom prst="rect">
            <a:avLst/>
          </a:prstGeom>
          <a:noFill/>
        </p:spPr>
        <p:txBody>
          <a:bodyPr wrap="square" rtlCol="0">
            <a:spAutoFit/>
          </a:bodyPr>
          <a:lstStyle/>
          <a:p>
            <a:r>
              <a:rPr lang="en-US" sz="1600" b="1" i="1" dirty="0" err="1">
                <a:solidFill>
                  <a:srgbClr val="FF0000"/>
                </a:solidFill>
                <a:latin typeface="Helvetica"/>
                <a:cs typeface="Helvetica"/>
              </a:rPr>
              <a:t>k</a:t>
            </a:r>
            <a:r>
              <a:rPr lang="en-US" sz="1600" b="1" i="1" baseline="-25000" dirty="0" err="1">
                <a:solidFill>
                  <a:srgbClr val="FF0000"/>
                </a:solidFill>
                <a:latin typeface="Helvetica"/>
                <a:cs typeface="Helvetica"/>
              </a:rPr>
              <a:t>annd</a:t>
            </a:r>
            <a:r>
              <a:rPr lang="en-US" sz="1600" b="1" i="1" dirty="0" err="1">
                <a:solidFill>
                  <a:srgbClr val="FF0000"/>
                </a:solidFill>
                <a:latin typeface="Helvetica"/>
                <a:cs typeface="Helvetica"/>
              </a:rPr>
              <a:t>(k</a:t>
            </a:r>
            <a:r>
              <a:rPr lang="en-US" sz="1600" b="1" i="1" dirty="0">
                <a:solidFill>
                  <a:srgbClr val="FF0000"/>
                </a:solidFill>
                <a:latin typeface="Helvetica"/>
                <a:cs typeface="Helvetica"/>
              </a:rPr>
              <a:t>)</a:t>
            </a:r>
            <a:r>
              <a:rPr lang="en-US" sz="1600" b="1" dirty="0">
                <a:solidFill>
                  <a:srgbClr val="FF0000"/>
                </a:solidFill>
                <a:latin typeface="Helvetica"/>
                <a:cs typeface="Helvetica"/>
              </a:rPr>
              <a:t> is a </a:t>
            </a:r>
            <a:r>
              <a:rPr lang="en-US" sz="1600" b="1" i="1" dirty="0" err="1">
                <a:solidFill>
                  <a:srgbClr val="FF0000"/>
                </a:solidFill>
                <a:latin typeface="Helvetica"/>
                <a:cs typeface="Helvetica"/>
              </a:rPr>
              <a:t>k</a:t>
            </a:r>
            <a:r>
              <a:rPr lang="en-US" sz="1600" b="1" i="1" dirty="0">
                <a:solidFill>
                  <a:srgbClr val="FF0000"/>
                </a:solidFill>
                <a:latin typeface="Helvetica"/>
                <a:cs typeface="Helvetica"/>
              </a:rPr>
              <a:t>-</a:t>
            </a:r>
            <a:r>
              <a:rPr lang="en-US" sz="1600" b="1" dirty="0">
                <a:solidFill>
                  <a:srgbClr val="FF0000"/>
                </a:solidFill>
                <a:latin typeface="Helvetica"/>
                <a:cs typeface="Helvetica"/>
              </a:rPr>
              <a:t>dependent function, hence it has much fewer parameters,</a:t>
            </a:r>
          </a:p>
          <a:p>
            <a:endParaRPr lang="en-US" sz="1600" b="1" dirty="0">
              <a:solidFill>
                <a:srgbClr val="FF0000"/>
              </a:solidFill>
              <a:latin typeface="Helvetica"/>
              <a:cs typeface="Helvetica"/>
            </a:endParaRPr>
          </a:p>
          <a:p>
            <a:r>
              <a:rPr lang="en-US" sz="1600" b="1" dirty="0">
                <a:solidFill>
                  <a:srgbClr val="FF0000"/>
                </a:solidFill>
                <a:latin typeface="Helvetica"/>
                <a:cs typeface="Helvetica"/>
              </a:rPr>
              <a:t>and it is easier to interpret/read.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111" charset="0"/>
                <a:ea typeface="Helvetica" pitchFamily="-111" charset="0"/>
                <a:cs typeface="Helvetica" pitchFamily="-111" charset="0"/>
              </a:rPr>
              <a:t>PEARSON CORRELATION</a:t>
            </a:r>
          </a:p>
        </p:txBody>
      </p:sp>
      <p:sp>
        <p:nvSpPr>
          <p:cNvPr id="21"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
        <p:nvSpPr>
          <p:cNvPr id="4" name="TextBox 3"/>
          <p:cNvSpPr txBox="1"/>
          <p:nvPr/>
        </p:nvSpPr>
        <p:spPr>
          <a:xfrm>
            <a:off x="0" y="5438004"/>
            <a:ext cx="4419600" cy="276999"/>
          </a:xfrm>
          <a:prstGeom prst="rect">
            <a:avLst/>
          </a:prstGeom>
          <a:noFill/>
        </p:spPr>
        <p:txBody>
          <a:bodyPr wrap="square" rtlCol="0">
            <a:spAutoFit/>
          </a:bodyPr>
          <a:lstStyle/>
          <a:p>
            <a:r>
              <a:rPr lang="en-US" sz="1200" dirty="0">
                <a:latin typeface="Helvetica"/>
                <a:cs typeface="Helvetica"/>
              </a:rPr>
              <a:t>M. E. J. Newman, Phys. Rev. </a:t>
            </a:r>
            <a:r>
              <a:rPr lang="en-US" sz="1200" dirty="0" err="1">
                <a:latin typeface="Helvetica"/>
                <a:cs typeface="Helvetica"/>
              </a:rPr>
              <a:t>Lett</a:t>
            </a:r>
            <a:r>
              <a:rPr lang="en-US" sz="1200" dirty="0">
                <a:latin typeface="Helvetica"/>
                <a:cs typeface="Helvetica"/>
              </a:rPr>
              <a:t>. </a:t>
            </a:r>
            <a:r>
              <a:rPr lang="en-US" sz="1200" b="1" dirty="0">
                <a:latin typeface="Helvetica"/>
                <a:cs typeface="Helvetica"/>
              </a:rPr>
              <a:t>89,</a:t>
            </a:r>
            <a:r>
              <a:rPr lang="en-US" sz="1200" dirty="0">
                <a:latin typeface="Helvetica"/>
                <a:cs typeface="Helvetica"/>
              </a:rPr>
              <a:t> 208701 (2002)</a:t>
            </a:r>
          </a:p>
        </p:txBody>
      </p:sp>
      <p:sp>
        <p:nvSpPr>
          <p:cNvPr id="5" name="TextBox 4"/>
          <p:cNvSpPr txBox="1"/>
          <p:nvPr/>
        </p:nvSpPr>
        <p:spPr>
          <a:xfrm>
            <a:off x="217497" y="3638955"/>
            <a:ext cx="1461959" cy="338554"/>
          </a:xfrm>
          <a:prstGeom prst="rect">
            <a:avLst/>
          </a:prstGeom>
          <a:noFill/>
        </p:spPr>
        <p:txBody>
          <a:bodyPr wrap="none" rtlCol="0">
            <a:spAutoFit/>
          </a:bodyPr>
          <a:lstStyle/>
          <a:p>
            <a:r>
              <a:rPr lang="en-US" sz="1600" dirty="0">
                <a:solidFill>
                  <a:srgbClr val="0000FF"/>
                </a:solidFill>
                <a:latin typeface="Helvetica"/>
                <a:cs typeface="Helvetica"/>
              </a:rPr>
              <a:t>normalization</a:t>
            </a:r>
            <a:r>
              <a:rPr lang="en-US" sz="1600" dirty="0">
                <a:latin typeface="Helvetica"/>
                <a:cs typeface="Helvetica"/>
              </a:rPr>
              <a:t>:</a:t>
            </a:r>
          </a:p>
        </p:txBody>
      </p:sp>
      <p:graphicFrame>
        <p:nvGraphicFramePr>
          <p:cNvPr id="7" name="Object 6"/>
          <p:cNvGraphicFramePr>
            <a:graphicFrameLocks noChangeAspect="1"/>
          </p:cNvGraphicFramePr>
          <p:nvPr/>
        </p:nvGraphicFramePr>
        <p:xfrm>
          <a:off x="1814071" y="3638955"/>
          <a:ext cx="3949700" cy="509588"/>
        </p:xfrm>
        <a:graphic>
          <a:graphicData uri="http://schemas.openxmlformats.org/presentationml/2006/ole">
            <mc:AlternateContent xmlns:mc="http://schemas.openxmlformats.org/markup-compatibility/2006">
              <mc:Choice xmlns:v="urn:schemas-microsoft-com:vml" Requires="v">
                <p:oleObj name="Equation" r:id="rId2" imgW="2857500" imgH="368300" progId="Equation.3">
                  <p:embed/>
                </p:oleObj>
              </mc:Choice>
              <mc:Fallback>
                <p:oleObj name="Equation" r:id="rId2" imgW="2857500" imgH="3683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071" y="3638955"/>
                        <a:ext cx="3949700" cy="509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38145" y="4545277"/>
          <a:ext cx="931863" cy="198437"/>
        </p:xfrm>
        <a:graphic>
          <a:graphicData uri="http://schemas.openxmlformats.org/presentationml/2006/ole">
            <mc:AlternateContent xmlns:mc="http://schemas.openxmlformats.org/markup-compatibility/2006">
              <mc:Choice xmlns:v="urn:schemas-microsoft-com:vml" Requires="v">
                <p:oleObj name="Equation" r:id="rId4" imgW="596900" imgH="127000" progId="Equation.3">
                  <p:embed/>
                </p:oleObj>
              </mc:Choice>
              <mc:Fallback>
                <p:oleObj name="Equation" r:id="rId4" imgW="596900" imgH="1270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8145" y="4545277"/>
                        <a:ext cx="931863" cy="19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17488" y="684041"/>
            <a:ext cx="8686800" cy="584776"/>
          </a:xfrm>
          <a:prstGeom prst="rect">
            <a:avLst/>
          </a:prstGeom>
          <a:noFill/>
        </p:spPr>
        <p:txBody>
          <a:bodyPr wrap="square" rtlCol="0">
            <a:spAutoFit/>
          </a:bodyPr>
          <a:lstStyle/>
          <a:p>
            <a:r>
              <a:rPr lang="en-US" sz="1600" dirty="0">
                <a:latin typeface="Helvetica"/>
                <a:cs typeface="Helvetica"/>
              </a:rPr>
              <a:t>If there are degree correlations, </a:t>
            </a:r>
            <a:r>
              <a:rPr lang="en-US" sz="1600" i="1" dirty="0" err="1">
                <a:latin typeface="Helvetica"/>
                <a:cs typeface="Helvetica"/>
              </a:rPr>
              <a:t>e</a:t>
            </a:r>
            <a:r>
              <a:rPr lang="en-US" sz="1600" i="1" baseline="-25000" dirty="0" err="1">
                <a:latin typeface="Helvetica"/>
                <a:cs typeface="Helvetica"/>
              </a:rPr>
              <a:t>jk</a:t>
            </a:r>
            <a:r>
              <a:rPr lang="en-US" sz="1600" dirty="0">
                <a:latin typeface="Helvetica"/>
                <a:cs typeface="Helvetica"/>
              </a:rPr>
              <a:t> will differ from </a:t>
            </a:r>
            <a:r>
              <a:rPr lang="en-US" sz="1600" dirty="0" err="1">
                <a:latin typeface="Helvetica"/>
                <a:cs typeface="Helvetica"/>
              </a:rPr>
              <a:t>q</a:t>
            </a:r>
            <a:r>
              <a:rPr lang="en-US" sz="1600" baseline="-25000" dirty="0" err="1">
                <a:latin typeface="Helvetica"/>
                <a:cs typeface="Helvetica"/>
              </a:rPr>
              <a:t>j</a:t>
            </a:r>
            <a:r>
              <a:rPr lang="en-US" sz="1600" dirty="0" err="1">
                <a:latin typeface="Helvetica"/>
                <a:cs typeface="Helvetica"/>
              </a:rPr>
              <a:t>q</a:t>
            </a:r>
            <a:r>
              <a:rPr lang="en-US" sz="1600" baseline="-25000" dirty="0" err="1">
                <a:latin typeface="Helvetica"/>
                <a:cs typeface="Helvetica"/>
              </a:rPr>
              <a:t>k</a:t>
            </a:r>
            <a:r>
              <a:rPr lang="en-US" sz="1600" dirty="0">
                <a:latin typeface="Helvetica"/>
                <a:cs typeface="Helvetica"/>
              </a:rPr>
              <a:t>. The magnitude of the correlation is captured by &lt;</a:t>
            </a:r>
            <a:r>
              <a:rPr lang="en-US" sz="1600" dirty="0" err="1">
                <a:latin typeface="Helvetica"/>
                <a:cs typeface="Helvetica"/>
              </a:rPr>
              <a:t>jk</a:t>
            </a:r>
            <a:r>
              <a:rPr lang="en-US" sz="1600" dirty="0">
                <a:latin typeface="Helvetica"/>
                <a:cs typeface="Helvetica"/>
              </a:rPr>
              <a:t>&gt;-&lt;</a:t>
            </a:r>
            <a:r>
              <a:rPr lang="en-US" sz="1600" dirty="0" err="1">
                <a:latin typeface="Helvetica"/>
                <a:cs typeface="Helvetica"/>
              </a:rPr>
              <a:t>j</a:t>
            </a:r>
            <a:r>
              <a:rPr lang="en-US" sz="1600" dirty="0">
                <a:latin typeface="Helvetica"/>
                <a:cs typeface="Helvetica"/>
              </a:rPr>
              <a:t>&gt;&lt;</a:t>
            </a:r>
            <a:r>
              <a:rPr lang="en-US" sz="1600" dirty="0" err="1">
                <a:latin typeface="Helvetica"/>
                <a:cs typeface="Helvetica"/>
              </a:rPr>
              <a:t>k</a:t>
            </a:r>
            <a:r>
              <a:rPr lang="en-US" sz="1600" dirty="0">
                <a:latin typeface="Helvetica"/>
                <a:cs typeface="Helvetica"/>
              </a:rPr>
              <a:t>&gt; difference, which is: </a:t>
            </a:r>
          </a:p>
        </p:txBody>
      </p:sp>
      <p:graphicFrame>
        <p:nvGraphicFramePr>
          <p:cNvPr id="10" name="Object 11"/>
          <p:cNvGraphicFramePr>
            <a:graphicFrameLocks noChangeAspect="1"/>
          </p:cNvGraphicFramePr>
          <p:nvPr/>
        </p:nvGraphicFramePr>
        <p:xfrm>
          <a:off x="4538131" y="1268817"/>
          <a:ext cx="1421590" cy="514350"/>
        </p:xfrm>
        <a:graphic>
          <a:graphicData uri="http://schemas.openxmlformats.org/presentationml/2006/ole">
            <mc:AlternateContent xmlns:mc="http://schemas.openxmlformats.org/markup-compatibility/2006">
              <mc:Choice xmlns:v="urn:schemas-microsoft-com:vml" Requires="v">
                <p:oleObj name="Equation" r:id="rId6" imgW="1016000" imgH="368300" progId="Equation.3">
                  <p:embed/>
                </p:oleObj>
              </mc:Choice>
              <mc:Fallback>
                <p:oleObj name="Equation" r:id="rId6" imgW="1016000" imgH="3683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8131" y="1268817"/>
                        <a:ext cx="142159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217501" y="1599722"/>
            <a:ext cx="3918937" cy="1077218"/>
          </a:xfrm>
          <a:prstGeom prst="rect">
            <a:avLst/>
          </a:prstGeom>
        </p:spPr>
        <p:txBody>
          <a:bodyPr wrap="none">
            <a:spAutoFit/>
          </a:bodyPr>
          <a:lstStyle/>
          <a:p>
            <a:r>
              <a:rPr lang="en-US" sz="1600" u="sng" dirty="0">
                <a:latin typeface="Helvetica"/>
                <a:cs typeface="Helvetica"/>
              </a:rPr>
              <a:t>&lt;</a:t>
            </a:r>
            <a:r>
              <a:rPr lang="en-US" sz="1600" u="sng" dirty="0" err="1">
                <a:latin typeface="Helvetica"/>
                <a:cs typeface="Helvetica"/>
              </a:rPr>
              <a:t>jk</a:t>
            </a:r>
            <a:r>
              <a:rPr lang="en-US" sz="1600" u="sng" dirty="0">
                <a:latin typeface="Helvetica"/>
                <a:cs typeface="Helvetica"/>
              </a:rPr>
              <a:t>&gt;-&lt;</a:t>
            </a:r>
            <a:r>
              <a:rPr lang="en-US" sz="1600" u="sng" dirty="0" err="1">
                <a:latin typeface="Helvetica"/>
                <a:cs typeface="Helvetica"/>
              </a:rPr>
              <a:t>j</a:t>
            </a:r>
            <a:r>
              <a:rPr lang="en-US" sz="1600" u="sng" dirty="0">
                <a:latin typeface="Helvetica"/>
                <a:cs typeface="Helvetica"/>
              </a:rPr>
              <a:t>&gt;&lt;</a:t>
            </a:r>
            <a:r>
              <a:rPr lang="en-US" sz="1600" u="sng" dirty="0" err="1">
                <a:latin typeface="Helvetica"/>
                <a:cs typeface="Helvetica"/>
              </a:rPr>
              <a:t>k</a:t>
            </a:r>
            <a:r>
              <a:rPr lang="en-US" sz="1600" u="sng" dirty="0">
                <a:latin typeface="Helvetica"/>
                <a:cs typeface="Helvetica"/>
              </a:rPr>
              <a:t>&gt; is expected to be: </a:t>
            </a:r>
          </a:p>
          <a:p>
            <a:r>
              <a:rPr lang="en-US" sz="1600" i="1" dirty="0">
                <a:latin typeface="Helvetica"/>
                <a:cs typeface="Helvetica"/>
              </a:rPr>
              <a:t>	positive </a:t>
            </a:r>
            <a:r>
              <a:rPr lang="en-US" sz="1600" dirty="0">
                <a:latin typeface="Helvetica"/>
                <a:cs typeface="Helvetica"/>
              </a:rPr>
              <a:t>for </a:t>
            </a:r>
            <a:r>
              <a:rPr lang="en-US" sz="1600" i="1" dirty="0" err="1">
                <a:solidFill>
                  <a:srgbClr val="800000"/>
                </a:solidFill>
                <a:latin typeface="Helvetica"/>
                <a:cs typeface="Helvetica"/>
              </a:rPr>
              <a:t>assortative</a:t>
            </a:r>
            <a:r>
              <a:rPr lang="en-US" sz="1600" i="1" dirty="0">
                <a:latin typeface="Helvetica"/>
                <a:cs typeface="Helvetica"/>
              </a:rPr>
              <a:t> </a:t>
            </a:r>
            <a:r>
              <a:rPr lang="en-US" sz="1600" dirty="0">
                <a:latin typeface="Helvetica"/>
                <a:cs typeface="Helvetica"/>
              </a:rPr>
              <a:t>networks, </a:t>
            </a:r>
          </a:p>
          <a:p>
            <a:r>
              <a:rPr lang="en-US" sz="1600" i="1" dirty="0">
                <a:latin typeface="Helvetica"/>
                <a:cs typeface="Helvetica"/>
              </a:rPr>
              <a:t>	zero </a:t>
            </a:r>
            <a:r>
              <a:rPr lang="en-US" sz="1600" dirty="0">
                <a:latin typeface="Helvetica"/>
                <a:cs typeface="Helvetica"/>
              </a:rPr>
              <a:t>for </a:t>
            </a:r>
            <a:r>
              <a:rPr lang="en-US" sz="1600" i="1" dirty="0">
                <a:solidFill>
                  <a:srgbClr val="800000"/>
                </a:solidFill>
                <a:latin typeface="Helvetica"/>
                <a:cs typeface="Helvetica"/>
              </a:rPr>
              <a:t>neutral</a:t>
            </a:r>
            <a:r>
              <a:rPr lang="en-US" sz="1600" i="1" dirty="0">
                <a:latin typeface="Helvetica"/>
                <a:cs typeface="Helvetica"/>
              </a:rPr>
              <a:t> </a:t>
            </a:r>
            <a:r>
              <a:rPr lang="en-US" sz="1600" dirty="0">
                <a:latin typeface="Helvetica"/>
                <a:cs typeface="Helvetica"/>
              </a:rPr>
              <a:t>networks,</a:t>
            </a:r>
          </a:p>
          <a:p>
            <a:r>
              <a:rPr lang="en-US" sz="1600" i="1" dirty="0">
                <a:latin typeface="Helvetica"/>
                <a:cs typeface="Helvetica"/>
              </a:rPr>
              <a:t>	negative </a:t>
            </a:r>
            <a:r>
              <a:rPr lang="en-US" sz="1600" dirty="0">
                <a:latin typeface="Helvetica"/>
                <a:cs typeface="Helvetica"/>
              </a:rPr>
              <a:t>for </a:t>
            </a:r>
            <a:r>
              <a:rPr lang="en-US" sz="1600" i="1" dirty="0" err="1">
                <a:solidFill>
                  <a:srgbClr val="800000"/>
                </a:solidFill>
                <a:latin typeface="Helvetica"/>
                <a:cs typeface="Helvetica"/>
              </a:rPr>
              <a:t>dissasortative</a:t>
            </a:r>
            <a:r>
              <a:rPr lang="en-US" sz="1600" i="1" dirty="0">
                <a:latin typeface="Helvetica"/>
                <a:cs typeface="Helvetica"/>
              </a:rPr>
              <a:t> </a:t>
            </a:r>
            <a:r>
              <a:rPr lang="en-US" sz="1600" dirty="0">
                <a:latin typeface="Helvetica"/>
                <a:cs typeface="Helvetica"/>
              </a:rPr>
              <a:t>networks </a:t>
            </a:r>
          </a:p>
        </p:txBody>
      </p:sp>
      <p:sp>
        <p:nvSpPr>
          <p:cNvPr id="12" name="TextBox 11"/>
          <p:cNvSpPr txBox="1"/>
          <p:nvPr/>
        </p:nvSpPr>
        <p:spPr>
          <a:xfrm>
            <a:off x="217488" y="2787715"/>
            <a:ext cx="8382000" cy="584776"/>
          </a:xfrm>
          <a:prstGeom prst="rect">
            <a:avLst/>
          </a:prstGeom>
          <a:noFill/>
        </p:spPr>
        <p:txBody>
          <a:bodyPr wrap="square" rtlCol="0">
            <a:spAutoFit/>
          </a:bodyPr>
          <a:lstStyle/>
          <a:p>
            <a:r>
              <a:rPr lang="en-US" sz="1600" dirty="0">
                <a:latin typeface="Helvetica"/>
                <a:cs typeface="Helvetica"/>
              </a:rPr>
              <a:t>To compare different networks, we should normalize it with its maximum value; the maximum is reached for a </a:t>
            </a:r>
            <a:r>
              <a:rPr lang="en-US" sz="1600" i="1" dirty="0">
                <a:latin typeface="Helvetica"/>
                <a:cs typeface="Helvetica"/>
              </a:rPr>
              <a:t>perfectly </a:t>
            </a:r>
            <a:r>
              <a:rPr lang="en-US" sz="1600" i="1" dirty="0" err="1">
                <a:latin typeface="Helvetica"/>
                <a:cs typeface="Helvetica"/>
              </a:rPr>
              <a:t>assortative</a:t>
            </a:r>
            <a:r>
              <a:rPr lang="en-US" sz="1600" i="1" dirty="0">
                <a:latin typeface="Helvetica"/>
                <a:cs typeface="Helvetica"/>
              </a:rPr>
              <a:t> network</a:t>
            </a:r>
            <a:r>
              <a:rPr lang="en-US" sz="1600" dirty="0">
                <a:latin typeface="Helvetica"/>
                <a:cs typeface="Helvetica"/>
              </a:rPr>
              <a:t>, i.e. </a:t>
            </a:r>
            <a:r>
              <a:rPr lang="en-US" sz="1600" i="1" dirty="0" err="1">
                <a:latin typeface="Helvetica"/>
                <a:cs typeface="Helvetica"/>
              </a:rPr>
              <a:t>e</a:t>
            </a:r>
            <a:r>
              <a:rPr lang="en-US" sz="1600" i="1" baseline="-25000" dirty="0" err="1">
                <a:latin typeface="Helvetica"/>
                <a:cs typeface="Helvetica"/>
              </a:rPr>
              <a:t>jk</a:t>
            </a:r>
            <a:r>
              <a:rPr lang="en-US" sz="1600" i="1" dirty="0">
                <a:latin typeface="Helvetica"/>
                <a:cs typeface="Helvetica"/>
              </a:rPr>
              <a:t>=</a:t>
            </a:r>
            <a:r>
              <a:rPr lang="en-US" sz="1600" i="1" dirty="0" err="1">
                <a:latin typeface="Helvetica"/>
                <a:cs typeface="Helvetica"/>
              </a:rPr>
              <a:t>q</a:t>
            </a:r>
            <a:r>
              <a:rPr lang="en-US" sz="1600" i="1" baseline="-25000" dirty="0" err="1">
                <a:latin typeface="Helvetica"/>
                <a:cs typeface="Helvetica"/>
              </a:rPr>
              <a:t>k</a:t>
            </a:r>
            <a:r>
              <a:rPr lang="en-US" sz="1600" i="1" dirty="0" err="1">
                <a:latin typeface="Helvetica"/>
                <a:cs typeface="Helvetica"/>
              </a:rPr>
              <a:t>δ</a:t>
            </a:r>
            <a:r>
              <a:rPr lang="en-US" sz="1600" i="1" baseline="-25000" dirty="0" err="1">
                <a:latin typeface="Helvetica"/>
                <a:cs typeface="Helvetica"/>
              </a:rPr>
              <a:t>jk</a:t>
            </a:r>
            <a:r>
              <a:rPr lang="en-US" sz="1600" dirty="0">
                <a:latin typeface="Helvetica"/>
                <a:cs typeface="Helvetica"/>
              </a:rPr>
              <a:t> </a:t>
            </a:r>
          </a:p>
        </p:txBody>
      </p:sp>
      <p:graphicFrame>
        <p:nvGraphicFramePr>
          <p:cNvPr id="212997" name="Object 5"/>
          <p:cNvGraphicFramePr>
            <a:graphicFrameLocks noChangeAspect="1"/>
          </p:cNvGraphicFramePr>
          <p:nvPr/>
        </p:nvGraphicFramePr>
        <p:xfrm>
          <a:off x="2202723" y="4168082"/>
          <a:ext cx="2055729" cy="924647"/>
        </p:xfrm>
        <a:graphic>
          <a:graphicData uri="http://schemas.openxmlformats.org/presentationml/2006/ole">
            <mc:AlternateContent xmlns:mc="http://schemas.openxmlformats.org/markup-compatibility/2006">
              <mc:Choice xmlns:v="urn:schemas-microsoft-com:vml" Requires="v">
                <p:oleObj name="Equation" r:id="rId8" imgW="1270000" imgH="571500" progId="Equation.3">
                  <p:embed/>
                </p:oleObj>
              </mc:Choice>
              <mc:Fallback>
                <p:oleObj name="Equation" r:id="rId8" imgW="1270000" imgH="5715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2723" y="4168082"/>
                        <a:ext cx="2055729" cy="9246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25"/>
          <p:cNvGrpSpPr/>
          <p:nvPr/>
        </p:nvGrpSpPr>
        <p:grpSpPr>
          <a:xfrm>
            <a:off x="6093888" y="4124933"/>
            <a:ext cx="2505605" cy="923330"/>
            <a:chOff x="542395" y="4246563"/>
            <a:chExt cx="2505605" cy="923330"/>
          </a:xfrm>
        </p:grpSpPr>
        <p:graphicFrame>
          <p:nvGraphicFramePr>
            <p:cNvPr id="15" name="Object 14"/>
            <p:cNvGraphicFramePr>
              <a:graphicFrameLocks noChangeAspect="1"/>
            </p:cNvGraphicFramePr>
            <p:nvPr/>
          </p:nvGraphicFramePr>
          <p:xfrm>
            <a:off x="546099" y="4337579"/>
            <a:ext cx="501650" cy="200025"/>
          </p:xfrm>
          <a:graphic>
            <a:graphicData uri="http://schemas.openxmlformats.org/presentationml/2006/ole">
              <mc:AlternateContent xmlns:mc="http://schemas.openxmlformats.org/markup-compatibility/2006">
                <mc:Choice xmlns:v="urn:schemas-microsoft-com:vml" Requires="v">
                  <p:oleObj name="Equation" r:id="rId10" imgW="317500" imgH="127000" progId="Equation.3">
                    <p:embed/>
                  </p:oleObj>
                </mc:Choice>
                <mc:Fallback>
                  <p:oleObj name="Equation" r:id="rId10" imgW="317500" imgH="1270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6099" y="4337579"/>
                          <a:ext cx="501650"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1292013" y="4246563"/>
              <a:ext cx="1755987" cy="923330"/>
            </a:xfrm>
            <a:prstGeom prst="rect">
              <a:avLst/>
            </a:prstGeom>
            <a:noFill/>
          </p:spPr>
          <p:txBody>
            <a:bodyPr wrap="square" rtlCol="0">
              <a:spAutoFit/>
            </a:bodyPr>
            <a:lstStyle/>
            <a:p>
              <a:r>
                <a:rPr lang="en-US" i="1" dirty="0" err="1">
                  <a:solidFill>
                    <a:srgbClr val="800000"/>
                  </a:solidFill>
                  <a:latin typeface="Helvetica"/>
                  <a:cs typeface="Helvetica"/>
                </a:rPr>
                <a:t>disassortative</a:t>
              </a:r>
              <a:endParaRPr lang="en-US" i="1" dirty="0">
                <a:solidFill>
                  <a:srgbClr val="800000"/>
                </a:solidFill>
                <a:latin typeface="Helvetica"/>
                <a:cs typeface="Helvetica"/>
              </a:endParaRPr>
            </a:p>
            <a:p>
              <a:r>
                <a:rPr lang="en-US" i="1" dirty="0">
                  <a:solidFill>
                    <a:srgbClr val="800000"/>
                  </a:solidFill>
                  <a:latin typeface="Helvetica"/>
                  <a:cs typeface="Helvetica"/>
                </a:rPr>
                <a:t>neutral</a:t>
              </a:r>
            </a:p>
            <a:p>
              <a:r>
                <a:rPr lang="en-US" i="1" dirty="0" err="1">
                  <a:solidFill>
                    <a:srgbClr val="800000"/>
                  </a:solidFill>
                  <a:latin typeface="Helvetica"/>
                  <a:cs typeface="Helvetica"/>
                </a:rPr>
                <a:t>assortative</a:t>
              </a:r>
              <a:endParaRPr lang="en-US" i="1" dirty="0">
                <a:solidFill>
                  <a:srgbClr val="800000"/>
                </a:solidFill>
                <a:latin typeface="Helvetica"/>
                <a:cs typeface="Helvetica"/>
              </a:endParaRPr>
            </a:p>
          </p:txBody>
        </p:sp>
        <p:graphicFrame>
          <p:nvGraphicFramePr>
            <p:cNvPr id="17" name="Object 7"/>
            <p:cNvGraphicFramePr>
              <a:graphicFrameLocks noChangeAspect="1"/>
            </p:cNvGraphicFramePr>
            <p:nvPr/>
          </p:nvGraphicFramePr>
          <p:xfrm>
            <a:off x="542395" y="4637617"/>
            <a:ext cx="522288" cy="200025"/>
          </p:xfrm>
          <a:graphic>
            <a:graphicData uri="http://schemas.openxmlformats.org/presentationml/2006/ole">
              <mc:AlternateContent xmlns:mc="http://schemas.openxmlformats.org/markup-compatibility/2006">
                <mc:Choice xmlns:v="urn:schemas-microsoft-com:vml" Requires="v">
                  <p:oleObj name="Equation" r:id="rId12" imgW="330200" imgH="127000" progId="Equation.3">
                    <p:embed/>
                  </p:oleObj>
                </mc:Choice>
                <mc:Fallback>
                  <p:oleObj name="Equation" r:id="rId12" imgW="330200" imgH="127000" progId="Equation.3">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2395" y="4637617"/>
                          <a:ext cx="522288"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8"/>
            <p:cNvGraphicFramePr>
              <a:graphicFrameLocks noChangeAspect="1"/>
            </p:cNvGraphicFramePr>
            <p:nvPr/>
          </p:nvGraphicFramePr>
          <p:xfrm>
            <a:off x="571500" y="4913812"/>
            <a:ext cx="501650" cy="200025"/>
          </p:xfrm>
          <a:graphic>
            <a:graphicData uri="http://schemas.openxmlformats.org/presentationml/2006/ole">
              <mc:AlternateContent xmlns:mc="http://schemas.openxmlformats.org/markup-compatibility/2006">
                <mc:Choice xmlns:v="urn:schemas-microsoft-com:vml" Requires="v">
                  <p:oleObj name="Equation" r:id="rId14" imgW="317500" imgH="127000" progId="Equation.3">
                    <p:embed/>
                  </p:oleObj>
                </mc:Choice>
                <mc:Fallback>
                  <p:oleObj name="Equation" r:id="rId14" imgW="317500" imgH="127000" progId="Equation.3">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1500" y="4913812"/>
                          <a:ext cx="501650"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111" charset="0"/>
                <a:ea typeface="Helvetica" pitchFamily="-111" charset="0"/>
                <a:cs typeface="Helvetica" pitchFamily="-111" charset="0"/>
              </a:rPr>
              <a:t>REAL NETWORKS</a:t>
            </a:r>
          </a:p>
        </p:txBody>
      </p:sp>
      <p:sp>
        <p:nvSpPr>
          <p:cNvPr id="21"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pic>
        <p:nvPicPr>
          <p:cNvPr id="4" name="Picture 2"/>
          <p:cNvPicPr>
            <a:picLocks noChangeAspect="1" noChangeArrowheads="1"/>
          </p:cNvPicPr>
          <p:nvPr/>
        </p:nvPicPr>
        <p:blipFill>
          <a:blip r:embed="rId3"/>
          <a:srcRect/>
          <a:stretch>
            <a:fillRect/>
          </a:stretch>
        </p:blipFill>
        <p:spPr bwMode="auto">
          <a:xfrm>
            <a:off x="1919302" y="714994"/>
            <a:ext cx="4981045" cy="3867253"/>
          </a:xfrm>
          <a:prstGeom prst="rect">
            <a:avLst/>
          </a:prstGeom>
          <a:noFill/>
          <a:ln w="9525">
            <a:noFill/>
            <a:miter lim="800000"/>
            <a:headEnd/>
            <a:tailEnd/>
          </a:ln>
        </p:spPr>
      </p:pic>
      <p:sp>
        <p:nvSpPr>
          <p:cNvPr id="5" name="TextBox 7"/>
          <p:cNvSpPr txBox="1">
            <a:spLocks noChangeArrowheads="1"/>
          </p:cNvSpPr>
          <p:nvPr/>
        </p:nvSpPr>
        <p:spPr bwMode="auto">
          <a:xfrm>
            <a:off x="260793" y="4815899"/>
            <a:ext cx="3029195" cy="553998"/>
          </a:xfrm>
          <a:prstGeom prst="rect">
            <a:avLst/>
          </a:prstGeom>
          <a:noFill/>
          <a:ln w="9525">
            <a:noFill/>
            <a:miter lim="800000"/>
            <a:headEnd/>
            <a:tailEnd/>
          </a:ln>
        </p:spPr>
        <p:txBody>
          <a:bodyPr wrap="none">
            <a:prstTxWarp prst="textNoShape">
              <a:avLst/>
            </a:prstTxWarp>
            <a:spAutoFit/>
          </a:bodyPr>
          <a:lstStyle/>
          <a:p>
            <a:r>
              <a:rPr lang="en-US" sz="1600" b="1" dirty="0" err="1">
                <a:solidFill>
                  <a:srgbClr val="FF0000"/>
                </a:solidFill>
                <a:latin typeface="Helvetica"/>
                <a:ea typeface="Arial" charset="0"/>
                <a:cs typeface="Helvetica"/>
              </a:rPr>
              <a:t>r</a:t>
            </a:r>
            <a:r>
              <a:rPr lang="en-US" sz="1600" b="1" dirty="0">
                <a:solidFill>
                  <a:srgbClr val="FF0000"/>
                </a:solidFill>
                <a:latin typeface="Helvetica"/>
                <a:ea typeface="Arial" charset="0"/>
                <a:cs typeface="Helvetica"/>
              </a:rPr>
              <a:t>&gt;0: </a:t>
            </a:r>
            <a:r>
              <a:rPr lang="en-US" sz="1600" b="1" dirty="0" err="1">
                <a:solidFill>
                  <a:srgbClr val="FF0000"/>
                </a:solidFill>
                <a:latin typeface="Helvetica"/>
                <a:ea typeface="Arial" charset="0"/>
                <a:cs typeface="Helvetica"/>
              </a:rPr>
              <a:t>assortative</a:t>
            </a:r>
            <a:r>
              <a:rPr lang="en-US" sz="1600" b="1" dirty="0">
                <a:solidFill>
                  <a:srgbClr val="FF0000"/>
                </a:solidFill>
                <a:latin typeface="Helvetica"/>
                <a:ea typeface="Arial" charset="0"/>
                <a:cs typeface="Helvetica"/>
              </a:rPr>
              <a:t> network:</a:t>
            </a:r>
          </a:p>
          <a:p>
            <a:r>
              <a:rPr lang="en-US" sz="1400" dirty="0">
                <a:latin typeface="Helvetica"/>
                <a:ea typeface="Arial" charset="0"/>
                <a:cs typeface="Helvetica"/>
              </a:rPr>
              <a:t>Hubs tend to connect to other hubs.</a:t>
            </a:r>
          </a:p>
        </p:txBody>
      </p:sp>
      <p:sp>
        <p:nvSpPr>
          <p:cNvPr id="6" name="TextBox 8"/>
          <p:cNvSpPr txBox="1">
            <a:spLocks noChangeArrowheads="1"/>
          </p:cNvSpPr>
          <p:nvPr/>
        </p:nvSpPr>
        <p:spPr bwMode="auto">
          <a:xfrm>
            <a:off x="3964494" y="4815899"/>
            <a:ext cx="3138775" cy="553998"/>
          </a:xfrm>
          <a:prstGeom prst="rect">
            <a:avLst/>
          </a:prstGeom>
          <a:noFill/>
          <a:ln w="9525">
            <a:noFill/>
            <a:miter lim="800000"/>
            <a:headEnd/>
            <a:tailEnd/>
          </a:ln>
        </p:spPr>
        <p:txBody>
          <a:bodyPr wrap="none">
            <a:prstTxWarp prst="textNoShape">
              <a:avLst/>
            </a:prstTxWarp>
            <a:spAutoFit/>
          </a:bodyPr>
          <a:lstStyle/>
          <a:p>
            <a:r>
              <a:rPr lang="en-US" sz="1600" b="1" dirty="0" err="1">
                <a:solidFill>
                  <a:srgbClr val="FF0000"/>
                </a:solidFill>
                <a:latin typeface="Helvetica"/>
                <a:ea typeface="Arial" charset="0"/>
                <a:cs typeface="Helvetica"/>
              </a:rPr>
              <a:t>r</a:t>
            </a:r>
            <a:r>
              <a:rPr lang="en-US" sz="1600" b="1" dirty="0">
                <a:solidFill>
                  <a:srgbClr val="FF0000"/>
                </a:solidFill>
                <a:latin typeface="Helvetica"/>
                <a:ea typeface="Arial" charset="0"/>
                <a:cs typeface="Helvetica"/>
              </a:rPr>
              <a:t>&lt;0: </a:t>
            </a:r>
            <a:r>
              <a:rPr lang="en-US" sz="1600" b="1" dirty="0" err="1">
                <a:solidFill>
                  <a:srgbClr val="FF0000"/>
                </a:solidFill>
                <a:latin typeface="Helvetica"/>
                <a:ea typeface="Arial" charset="0"/>
                <a:cs typeface="Helvetica"/>
              </a:rPr>
              <a:t>disassortative</a:t>
            </a:r>
            <a:r>
              <a:rPr lang="en-US" sz="1600" b="1" dirty="0">
                <a:solidFill>
                  <a:srgbClr val="FF0000"/>
                </a:solidFill>
                <a:latin typeface="Helvetica"/>
                <a:ea typeface="Arial" charset="0"/>
                <a:cs typeface="Helvetica"/>
              </a:rPr>
              <a:t> network:</a:t>
            </a:r>
          </a:p>
          <a:p>
            <a:r>
              <a:rPr lang="en-US" sz="1400" dirty="0">
                <a:latin typeface="Helvetica"/>
                <a:ea typeface="Arial" charset="0"/>
                <a:cs typeface="Helvetica"/>
              </a:rPr>
              <a:t>Hubs tend to connect to small nodes.</a:t>
            </a:r>
          </a:p>
        </p:txBody>
      </p:sp>
      <p:sp>
        <p:nvSpPr>
          <p:cNvPr id="7" name="Rounded Rectangle 6"/>
          <p:cNvSpPr/>
          <p:nvPr/>
        </p:nvSpPr>
        <p:spPr bwMode="auto">
          <a:xfrm>
            <a:off x="160873" y="1084385"/>
            <a:ext cx="6739474" cy="1270000"/>
          </a:xfrm>
          <a:prstGeom prst="roundRect">
            <a:avLst/>
          </a:prstGeom>
          <a:solidFill>
            <a:schemeClr val="accent1">
              <a:alpha val="26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wrap="square" anchor="ctr">
            <a:prstTxWarp prst="textNoShape">
              <a:avLst/>
            </a:prstTxWarp>
            <a:spAutoFit/>
          </a:bodyPr>
          <a:lstStyle/>
          <a:p>
            <a:endParaRPr lang="en-US">
              <a:ea typeface="Arial" charset="0"/>
              <a:cs typeface="Arial" charset="0"/>
            </a:endParaRPr>
          </a:p>
        </p:txBody>
      </p:sp>
      <p:sp>
        <p:nvSpPr>
          <p:cNvPr id="8" name="Rounded Rectangle 7"/>
          <p:cNvSpPr/>
          <p:nvPr/>
        </p:nvSpPr>
        <p:spPr bwMode="auto">
          <a:xfrm>
            <a:off x="1817684" y="2354385"/>
            <a:ext cx="6981612" cy="1508085"/>
          </a:xfrm>
          <a:prstGeom prst="roundRect">
            <a:avLst/>
          </a:prstGeom>
          <a:solidFill>
            <a:srgbClr val="FFC000">
              <a:alpha val="26000"/>
            </a:srgbClr>
          </a:solidFill>
          <a:ln w="9525" cap="flat" cmpd="sng" algn="ctr">
            <a:noFill/>
            <a:prstDash val="solid"/>
            <a:round/>
            <a:headEnd type="none" w="med" len="med"/>
            <a:tailEnd type="none" w="med" len="med"/>
          </a:ln>
          <a:effectLst/>
          <a:scene3d>
            <a:camera prst="orthographicFront"/>
            <a:lightRig rig="threePt" dir="t"/>
          </a:scene3d>
          <a:sp3d>
            <a:bevelT/>
          </a:sp3d>
        </p:spPr>
        <p:txBody>
          <a:bodyPr wrap="square" anchor="ctr">
            <a:prstTxWarp prst="textNoShape">
              <a:avLst/>
            </a:prstTxWarp>
            <a:spAutoFit/>
          </a:bodyPr>
          <a:lstStyle/>
          <a:p>
            <a:endParaRPr lang="en-US">
              <a:ea typeface="Arial" charset="0"/>
              <a:cs typeface="Arial" charset="0"/>
            </a:endParaRPr>
          </a:p>
        </p:txBody>
      </p:sp>
      <p:sp>
        <p:nvSpPr>
          <p:cNvPr id="9" name="TextBox 8"/>
          <p:cNvSpPr txBox="1">
            <a:spLocks noChangeArrowheads="1"/>
          </p:cNvSpPr>
          <p:nvPr/>
        </p:nvSpPr>
        <p:spPr bwMode="auto">
          <a:xfrm>
            <a:off x="160873" y="1378042"/>
            <a:ext cx="1817684" cy="830997"/>
          </a:xfrm>
          <a:prstGeom prst="rect">
            <a:avLst/>
          </a:prstGeom>
          <a:noFill/>
          <a:ln w="9525">
            <a:noFill/>
            <a:miter lim="800000"/>
            <a:headEnd/>
            <a:tailEnd/>
          </a:ln>
        </p:spPr>
        <p:txBody>
          <a:bodyPr wrap="square">
            <a:prstTxWarp prst="textNoShape">
              <a:avLst/>
            </a:prstTxWarp>
            <a:spAutoFit/>
          </a:bodyPr>
          <a:lstStyle/>
          <a:p>
            <a:r>
              <a:rPr lang="en-US" sz="1600" dirty="0">
                <a:latin typeface="Helvetica"/>
                <a:ea typeface="Arial" charset="0"/>
                <a:cs typeface="Helvetica"/>
              </a:rPr>
              <a:t>Social networks are </a:t>
            </a:r>
            <a:r>
              <a:rPr lang="en-US" sz="1600" i="1" dirty="0" err="1">
                <a:solidFill>
                  <a:srgbClr val="800000"/>
                </a:solidFill>
                <a:latin typeface="Helvetica"/>
                <a:ea typeface="Arial" charset="0"/>
                <a:cs typeface="Helvetica"/>
              </a:rPr>
              <a:t>assortative</a:t>
            </a:r>
            <a:endParaRPr lang="en-US" sz="1600" i="1" dirty="0">
              <a:solidFill>
                <a:srgbClr val="800000"/>
              </a:solidFill>
              <a:latin typeface="Helvetica"/>
              <a:ea typeface="Arial" charset="0"/>
              <a:cs typeface="Helvetica"/>
            </a:endParaRPr>
          </a:p>
          <a:p>
            <a:endParaRPr lang="en-US" sz="1600" dirty="0">
              <a:latin typeface="Helvetica"/>
              <a:ea typeface="Arial" charset="0"/>
              <a:cs typeface="Helvetica"/>
            </a:endParaRPr>
          </a:p>
        </p:txBody>
      </p:sp>
      <p:sp>
        <p:nvSpPr>
          <p:cNvPr id="10" name="TextBox 9"/>
          <p:cNvSpPr txBox="1">
            <a:spLocks noChangeArrowheads="1"/>
          </p:cNvSpPr>
          <p:nvPr/>
        </p:nvSpPr>
        <p:spPr bwMode="auto">
          <a:xfrm>
            <a:off x="7288216" y="2539032"/>
            <a:ext cx="2116137" cy="1323439"/>
          </a:xfrm>
          <a:prstGeom prst="rect">
            <a:avLst/>
          </a:prstGeom>
          <a:noFill/>
          <a:ln w="9525">
            <a:noFill/>
            <a:miter lim="800000"/>
            <a:headEnd/>
            <a:tailEnd/>
          </a:ln>
        </p:spPr>
        <p:txBody>
          <a:bodyPr>
            <a:prstTxWarp prst="textNoShape">
              <a:avLst/>
            </a:prstTxWarp>
            <a:spAutoFit/>
          </a:bodyPr>
          <a:lstStyle/>
          <a:p>
            <a:r>
              <a:rPr lang="en-US" sz="1600" dirty="0">
                <a:latin typeface="Helvetica"/>
                <a:ea typeface="Arial" charset="0"/>
                <a:cs typeface="Helvetica"/>
              </a:rPr>
              <a:t>Biological, technological networks are </a:t>
            </a:r>
            <a:r>
              <a:rPr lang="en-US" sz="1600" i="1" dirty="0" err="1">
                <a:solidFill>
                  <a:srgbClr val="800000"/>
                </a:solidFill>
                <a:latin typeface="Helvetica"/>
                <a:ea typeface="Arial" charset="0"/>
                <a:cs typeface="Helvetica"/>
              </a:rPr>
              <a:t>disassortative</a:t>
            </a:r>
            <a:endParaRPr lang="en-US" sz="1600" i="1" dirty="0">
              <a:solidFill>
                <a:srgbClr val="800000"/>
              </a:solidFill>
              <a:latin typeface="Helvetica"/>
              <a:ea typeface="Arial" charset="0"/>
              <a:cs typeface="Helvetica"/>
            </a:endParaRPr>
          </a:p>
          <a:p>
            <a:endParaRPr lang="en-US" sz="1600" dirty="0">
              <a:latin typeface="Helvetica"/>
              <a:ea typeface="Arial" charset="0"/>
              <a:cs typeface="Helvetic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3"/>
          <p:cNvSpPr txBox="1">
            <a:spLocks noChangeArrowheads="1"/>
          </p:cNvSpPr>
          <p:nvPr/>
        </p:nvSpPr>
        <p:spPr bwMode="auto">
          <a:xfrm>
            <a:off x="1035050" y="1225550"/>
            <a:ext cx="2492375" cy="965200"/>
          </a:xfrm>
          <a:prstGeom prst="rect">
            <a:avLst/>
          </a:prstGeom>
          <a:noFill/>
          <a:ln w="9525">
            <a:noFill/>
            <a:miter lim="800000"/>
            <a:headEnd/>
            <a:tailEnd/>
          </a:ln>
        </p:spPr>
        <p:txBody>
          <a:bodyPr wrap="none">
            <a:prstTxWarp prst="textNoShape">
              <a:avLst/>
            </a:prstTxWarp>
            <a:spAutoFit/>
          </a:bodyPr>
          <a:lstStyle/>
          <a:p>
            <a:pPr>
              <a:lnSpc>
                <a:spcPct val="120000"/>
              </a:lnSpc>
            </a:pPr>
            <a:endParaRPr lang="en-US" sz="2400"/>
          </a:p>
          <a:p>
            <a:pPr>
              <a:lnSpc>
                <a:spcPct val="120000"/>
              </a:lnSpc>
            </a:pPr>
            <a:r>
              <a:rPr lang="en-US" sz="2400"/>
              <a:t>					</a:t>
            </a:r>
          </a:p>
        </p:txBody>
      </p:sp>
      <p:sp>
        <p:nvSpPr>
          <p:cNvPr id="74757" name="Text Box 9"/>
          <p:cNvSpPr txBox="1">
            <a:spLocks noChangeArrowheads="1"/>
          </p:cNvSpPr>
          <p:nvPr/>
        </p:nvSpPr>
        <p:spPr bwMode="auto">
          <a:xfrm>
            <a:off x="469900" y="647700"/>
            <a:ext cx="7988300" cy="5336846"/>
          </a:xfrm>
          <a:prstGeom prst="rect">
            <a:avLst/>
          </a:prstGeom>
          <a:noFill/>
          <a:ln w="9525">
            <a:noFill/>
            <a:miter lim="800000"/>
            <a:headEnd/>
            <a:tailEnd/>
          </a:ln>
        </p:spPr>
        <p:txBody>
          <a:bodyPr>
            <a:prstTxWarp prst="textNoShape">
              <a:avLst/>
            </a:prstTxWarp>
            <a:spAutoFit/>
          </a:bodyPr>
          <a:lstStyle/>
          <a:p>
            <a:pPr>
              <a:lnSpc>
                <a:spcPct val="120000"/>
              </a:lnSpc>
            </a:pPr>
            <a:r>
              <a:rPr lang="en-US" b="1" dirty="0">
                <a:solidFill>
                  <a:srgbClr val="FF0000"/>
                </a:solidFill>
                <a:latin typeface="Helvetica" pitchFamily="-84" charset="0"/>
                <a:ea typeface="Helvetica" pitchFamily="-84" charset="0"/>
                <a:cs typeface="Helvetica" pitchFamily="-84" charset="0"/>
              </a:rPr>
              <a:t>The BA model is only a minimal model.</a:t>
            </a:r>
          </a:p>
          <a:p>
            <a:pPr>
              <a:lnSpc>
                <a:spcPct val="120000"/>
              </a:lnSpc>
            </a:pPr>
            <a:r>
              <a:rPr lang="en-US" dirty="0">
                <a:latin typeface="Helvetica" pitchFamily="-84" charset="0"/>
                <a:ea typeface="Helvetica" pitchFamily="-84" charset="0"/>
                <a:cs typeface="Helvetica" pitchFamily="-84" charset="0"/>
              </a:rPr>
              <a:t>Makes the simplest assumptions:</a:t>
            </a:r>
          </a:p>
          <a:p>
            <a:pPr>
              <a:lnSpc>
                <a:spcPct val="140000"/>
              </a:lnSpc>
              <a:buFontTx/>
              <a:buChar char="•"/>
            </a:pPr>
            <a:r>
              <a:rPr lang="en-US" dirty="0">
                <a:latin typeface="Helvetica" pitchFamily="-84" charset="0"/>
                <a:ea typeface="Helvetica" pitchFamily="-84" charset="0"/>
                <a:cs typeface="Helvetica" pitchFamily="-84" charset="0"/>
              </a:rPr>
              <a:t> linear growth</a:t>
            </a:r>
          </a:p>
          <a:p>
            <a:pPr>
              <a:lnSpc>
                <a:spcPct val="140000"/>
              </a:lnSpc>
              <a:buFontTx/>
              <a:buChar char="•"/>
            </a:pPr>
            <a:r>
              <a:rPr lang="en-US" dirty="0">
                <a:latin typeface="Helvetica" pitchFamily="-84" charset="0"/>
                <a:ea typeface="Helvetica" pitchFamily="-84" charset="0"/>
                <a:cs typeface="Helvetica" pitchFamily="-84" charset="0"/>
              </a:rPr>
              <a:t> linear preferential attachment</a:t>
            </a:r>
          </a:p>
          <a:p>
            <a:pPr>
              <a:lnSpc>
                <a:spcPct val="140000"/>
              </a:lnSpc>
              <a:buFontTx/>
              <a:buChar char="•"/>
            </a:pPr>
            <a:endParaRPr lang="en-US" dirty="0">
              <a:latin typeface="Helvetica" pitchFamily="-84" charset="0"/>
              <a:ea typeface="Helvetica" pitchFamily="-84" charset="0"/>
              <a:cs typeface="Helvetica" pitchFamily="-84" charset="0"/>
            </a:endParaRPr>
          </a:p>
          <a:p>
            <a:r>
              <a:rPr lang="en-US" b="1" u="sng" dirty="0">
                <a:solidFill>
                  <a:srgbClr val="FF0000"/>
                </a:solidFill>
                <a:latin typeface="Helvetica" pitchFamily="-84" charset="0"/>
                <a:ea typeface="Helvetica" pitchFamily="-84" charset="0"/>
                <a:cs typeface="Helvetica" pitchFamily="-84" charset="0"/>
              </a:rPr>
              <a:t>Does not capture</a:t>
            </a:r>
          </a:p>
          <a:p>
            <a:r>
              <a:rPr lang="en-US" dirty="0">
                <a:latin typeface="Helvetica" pitchFamily="-84" charset="0"/>
                <a:ea typeface="Helvetica" pitchFamily="-84" charset="0"/>
                <a:cs typeface="Helvetica" pitchFamily="-84" charset="0"/>
              </a:rPr>
              <a:t> 	variations in the shape of the degree distribution</a:t>
            </a:r>
          </a:p>
          <a:p>
            <a:r>
              <a:rPr lang="en-US" dirty="0">
                <a:latin typeface="Helvetica" pitchFamily="-84" charset="0"/>
                <a:ea typeface="Helvetica" pitchFamily="-84" charset="0"/>
                <a:cs typeface="Helvetica" pitchFamily="-84" charset="0"/>
              </a:rPr>
              <a:t>	variations in the degree  exponent</a:t>
            </a:r>
          </a:p>
          <a:p>
            <a:r>
              <a:rPr lang="en-US" dirty="0">
                <a:latin typeface="Helvetica" pitchFamily="-84" charset="0"/>
                <a:ea typeface="Helvetica" pitchFamily="-84" charset="0"/>
                <a:cs typeface="Helvetica" pitchFamily="-84" charset="0"/>
              </a:rPr>
              <a:t>	the size-independent clustering coefficient</a:t>
            </a:r>
          </a:p>
          <a:p>
            <a:endParaRPr lang="en-US" dirty="0">
              <a:solidFill>
                <a:srgbClr val="FF0000"/>
              </a:solidFill>
              <a:latin typeface="Helvetica" pitchFamily="-84" charset="0"/>
              <a:ea typeface="Helvetica" pitchFamily="-84" charset="0"/>
              <a:cs typeface="Helvetica" pitchFamily="-84" charset="0"/>
            </a:endParaRPr>
          </a:p>
          <a:p>
            <a:r>
              <a:rPr lang="en-US" b="1" u="sng" dirty="0">
                <a:solidFill>
                  <a:srgbClr val="FF0000"/>
                </a:solidFill>
                <a:latin typeface="Helvetica" pitchFamily="-84" charset="0"/>
                <a:ea typeface="Helvetica" pitchFamily="-84" charset="0"/>
                <a:cs typeface="Helvetica" pitchFamily="-84" charset="0"/>
              </a:rPr>
              <a:t>Hypothesis</a:t>
            </a:r>
            <a:r>
              <a:rPr lang="en-US" dirty="0">
                <a:solidFill>
                  <a:srgbClr val="FF0000"/>
                </a:solidFill>
                <a:latin typeface="Helvetica" pitchFamily="-84" charset="0"/>
                <a:ea typeface="Helvetica" pitchFamily="-84" charset="0"/>
                <a:cs typeface="Helvetica" pitchFamily="-84" charset="0"/>
              </a:rPr>
              <a:t>: </a:t>
            </a:r>
          </a:p>
          <a:p>
            <a:r>
              <a:rPr lang="en-US" dirty="0">
                <a:solidFill>
                  <a:srgbClr val="FF0000"/>
                </a:solidFill>
                <a:latin typeface="Helvetica" pitchFamily="-84" charset="0"/>
                <a:ea typeface="Helvetica" pitchFamily="-84" charset="0"/>
                <a:cs typeface="Helvetica" pitchFamily="-84" charset="0"/>
              </a:rPr>
              <a:t>The BA model can be adapted to describe most features of real networks. </a:t>
            </a:r>
          </a:p>
          <a:p>
            <a:endParaRPr lang="en-US" dirty="0">
              <a:latin typeface="Helvetica" pitchFamily="-84" charset="0"/>
              <a:ea typeface="Helvetica" pitchFamily="-84" charset="0"/>
              <a:cs typeface="Helvetica" pitchFamily="-84" charset="0"/>
            </a:endParaRPr>
          </a:p>
          <a:p>
            <a:r>
              <a:rPr lang="en-US" dirty="0">
                <a:latin typeface="Helvetica" pitchFamily="-84" charset="0"/>
                <a:ea typeface="Helvetica" pitchFamily="-84" charset="0"/>
                <a:cs typeface="Helvetica" pitchFamily="-84" charset="0"/>
              </a:rPr>
              <a:t>We need to incorporate mechanisms that are known to take place in real networks: addition of links without new nodes, link rewiring,  link removal; node removal, constraints or optimization</a:t>
            </a:r>
          </a:p>
          <a:p>
            <a:pPr lvl="4">
              <a:buFontTx/>
              <a:buChar char="•"/>
            </a:pPr>
            <a:endParaRPr lang="en-US" sz="2400" dirty="0">
              <a:latin typeface="Helvetica" pitchFamily="-84" charset="0"/>
              <a:ea typeface="Helvetica" pitchFamily="-84" charset="0"/>
              <a:cs typeface="Helvetica" pitchFamily="-84" charset="0"/>
            </a:endParaRPr>
          </a:p>
        </p:txBody>
      </p:sp>
      <p:graphicFrame>
        <p:nvGraphicFramePr>
          <p:cNvPr id="74754" name="Object 1024"/>
          <p:cNvGraphicFramePr>
            <a:graphicFrameLocks noChangeAspect="1"/>
          </p:cNvGraphicFramePr>
          <p:nvPr/>
        </p:nvGraphicFramePr>
        <p:xfrm>
          <a:off x="6365875" y="1397000"/>
          <a:ext cx="1301750" cy="449263"/>
        </p:xfrm>
        <a:graphic>
          <a:graphicData uri="http://schemas.openxmlformats.org/presentationml/2006/ole">
            <mc:AlternateContent xmlns:mc="http://schemas.openxmlformats.org/markup-compatibility/2006">
              <mc:Choice xmlns:v="urn:schemas-microsoft-com:vml" Requires="v">
                <p:oleObj name="Equation" r:id="rId3" imgW="609480" imgH="253800" progId="Equation.3">
                  <p:embed/>
                </p:oleObj>
              </mc:Choice>
              <mc:Fallback>
                <p:oleObj name="Equation" r:id="rId3" imgW="609480" imgH="253800" progId="Equation.3">
                  <p:embed/>
                  <p:pic>
                    <p:nvPicPr>
                      <p:cNvPr id="74754"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75" y="1397000"/>
                        <a:ext cx="1301750"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5" name="Object 1025"/>
          <p:cNvGraphicFramePr>
            <a:graphicFrameLocks noChangeAspect="1"/>
          </p:cNvGraphicFramePr>
          <p:nvPr/>
        </p:nvGraphicFramePr>
        <p:xfrm>
          <a:off x="6169025" y="1804988"/>
          <a:ext cx="1511300" cy="411162"/>
        </p:xfrm>
        <a:graphic>
          <a:graphicData uri="http://schemas.openxmlformats.org/presentationml/2006/ole">
            <mc:AlternateContent xmlns:mc="http://schemas.openxmlformats.org/markup-compatibility/2006">
              <mc:Choice xmlns:v="urn:schemas-microsoft-com:vml" Requires="v">
                <p:oleObj name="Equation" r:id="rId5" imgW="698400" imgH="228600" progId="Equation.3">
                  <p:embed/>
                </p:oleObj>
              </mc:Choice>
              <mc:Fallback>
                <p:oleObj name="Equation" r:id="rId5" imgW="698400" imgH="228600" progId="Equation.3">
                  <p:embed/>
                  <p:pic>
                    <p:nvPicPr>
                      <p:cNvPr id="74755"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9025" y="1804988"/>
                        <a:ext cx="1511300"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9"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EVOLVING NETWORK MODELS</a:t>
            </a:r>
          </a:p>
        </p:txBody>
      </p:sp>
      <p:sp>
        <p:nvSpPr>
          <p:cNvPr id="8"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2668206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111" charset="0"/>
                <a:ea typeface="Helvetica" pitchFamily="-111" charset="0"/>
                <a:cs typeface="Helvetica" pitchFamily="-111" charset="0"/>
              </a:rPr>
              <a:t>RELATIONSHIP BETWEEN </a:t>
            </a:r>
            <a:r>
              <a:rPr lang="en-US" sz="2000" b="1" dirty="0" err="1">
                <a:solidFill>
                  <a:schemeClr val="bg1"/>
                </a:solidFill>
                <a:latin typeface="Helvetica" pitchFamily="-111" charset="0"/>
                <a:ea typeface="Helvetica" pitchFamily="-111" charset="0"/>
                <a:cs typeface="Helvetica" pitchFamily="-111" charset="0"/>
              </a:rPr>
              <a:t>r</a:t>
            </a:r>
            <a:r>
              <a:rPr lang="en-US" sz="2000" b="1" dirty="0">
                <a:solidFill>
                  <a:schemeClr val="bg1"/>
                </a:solidFill>
                <a:latin typeface="Helvetica" pitchFamily="-111" charset="0"/>
                <a:ea typeface="Helvetica" pitchFamily="-111" charset="0"/>
                <a:cs typeface="Helvetica" pitchFamily="-111" charset="0"/>
              </a:rPr>
              <a:t> AND </a:t>
            </a:r>
            <a:r>
              <a:rPr lang="en-US" sz="2000" b="1" dirty="0" err="1">
                <a:solidFill>
                  <a:schemeClr val="bg1"/>
                </a:solidFill>
                <a:latin typeface="Helvetica" pitchFamily="-111" charset="0"/>
                <a:ea typeface="Helvetica" pitchFamily="-111" charset="0"/>
                <a:cs typeface="Helvetica" pitchFamily="-111" charset="0"/>
              </a:rPr>
              <a:t>k</a:t>
            </a:r>
            <a:r>
              <a:rPr lang="en-US" sz="2000" b="1" baseline="-25000" dirty="0" err="1">
                <a:solidFill>
                  <a:schemeClr val="bg1"/>
                </a:solidFill>
                <a:latin typeface="Helvetica" pitchFamily="-111" charset="0"/>
                <a:ea typeface="Helvetica" pitchFamily="-111" charset="0"/>
                <a:cs typeface="Helvetica" pitchFamily="-111" charset="0"/>
              </a:rPr>
              <a:t>annd</a:t>
            </a:r>
            <a:endParaRPr lang="en-US" sz="2000" b="1" i="1" baseline="-25000" dirty="0">
              <a:solidFill>
                <a:schemeClr val="bg1"/>
              </a:solidFill>
              <a:latin typeface="Helvetica" pitchFamily="-111" charset="0"/>
              <a:ea typeface="Helvetica" pitchFamily="-111" charset="0"/>
              <a:cs typeface="Helvetica" pitchFamily="-111" charset="0"/>
            </a:endParaRPr>
          </a:p>
        </p:txBody>
      </p:sp>
      <p:sp>
        <p:nvSpPr>
          <p:cNvPr id="21"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graphicFrame>
        <p:nvGraphicFramePr>
          <p:cNvPr id="4" name="Object 3"/>
          <p:cNvGraphicFramePr>
            <a:graphicFrameLocks noChangeAspect="1"/>
          </p:cNvGraphicFramePr>
          <p:nvPr/>
        </p:nvGraphicFramePr>
        <p:xfrm>
          <a:off x="288936" y="779463"/>
          <a:ext cx="4760913" cy="757237"/>
        </p:xfrm>
        <a:graphic>
          <a:graphicData uri="http://schemas.openxmlformats.org/presentationml/2006/ole">
            <mc:AlternateContent xmlns:mc="http://schemas.openxmlformats.org/markup-compatibility/2006">
              <mc:Choice xmlns:v="urn:schemas-microsoft-com:vml" Requires="v">
                <p:oleObj name="Equation" r:id="rId2" imgW="4394200" imgH="698500" progId="Equation.3">
                  <p:embed/>
                </p:oleObj>
              </mc:Choice>
              <mc:Fallback>
                <p:oleObj name="Equation" r:id="rId2" imgW="4394200" imgH="6985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36" y="779463"/>
                        <a:ext cx="4760913" cy="757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321746" y="2109374"/>
            <a:ext cx="1236135" cy="338554"/>
          </a:xfrm>
          <a:prstGeom prst="rect">
            <a:avLst/>
          </a:prstGeom>
          <a:noFill/>
        </p:spPr>
        <p:txBody>
          <a:bodyPr wrap="square" rtlCol="0">
            <a:spAutoFit/>
          </a:bodyPr>
          <a:lstStyle/>
          <a:p>
            <a:r>
              <a:rPr lang="en-US" sz="1600" dirty="0">
                <a:latin typeface="Helvetica"/>
                <a:cs typeface="Helvetica"/>
              </a:rPr>
              <a:t>Assuming: </a:t>
            </a:r>
          </a:p>
        </p:txBody>
      </p:sp>
      <p:graphicFrame>
        <p:nvGraphicFramePr>
          <p:cNvPr id="7" name="Object 6"/>
          <p:cNvGraphicFramePr>
            <a:graphicFrameLocks noChangeAspect="1"/>
          </p:cNvGraphicFramePr>
          <p:nvPr/>
        </p:nvGraphicFramePr>
        <p:xfrm>
          <a:off x="1540946" y="2148457"/>
          <a:ext cx="2011139" cy="299959"/>
        </p:xfrm>
        <a:graphic>
          <a:graphicData uri="http://schemas.openxmlformats.org/presentationml/2006/ole">
            <mc:AlternateContent xmlns:mc="http://schemas.openxmlformats.org/markup-compatibility/2006">
              <mc:Choice xmlns:v="urn:schemas-microsoft-com:vml" Requires="v">
                <p:oleObj name="Equation" r:id="rId4" imgW="1104900" imgH="177800" progId="Equation.3">
                  <p:embed/>
                </p:oleObj>
              </mc:Choice>
              <mc:Fallback>
                <p:oleObj name="Equation" r:id="rId4" imgW="1104900" imgH="1778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0946" y="2148457"/>
                        <a:ext cx="2011139" cy="2999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333166" y="2627010"/>
            <a:ext cx="3282113" cy="338554"/>
          </a:xfrm>
          <a:prstGeom prst="rect">
            <a:avLst/>
          </a:prstGeom>
          <a:noFill/>
        </p:spPr>
        <p:txBody>
          <a:bodyPr wrap="square" rtlCol="0">
            <a:spAutoFit/>
          </a:bodyPr>
          <a:lstStyle/>
          <a:p>
            <a:r>
              <a:rPr lang="en-US" sz="1600" dirty="0">
                <a:latin typeface="Helvetica"/>
                <a:cs typeface="Helvetica"/>
              </a:rPr>
              <a:t>Using the constraint for </a:t>
            </a:r>
            <a:r>
              <a:rPr lang="en-US" sz="1600" dirty="0">
                <a:solidFill>
                  <a:srgbClr val="800000"/>
                </a:solidFill>
                <a:latin typeface="Helvetica"/>
                <a:cs typeface="Helvetica"/>
              </a:rPr>
              <a:t>ANND</a:t>
            </a:r>
            <a:r>
              <a:rPr lang="en-US" sz="1600" dirty="0">
                <a:latin typeface="Helvetica"/>
                <a:cs typeface="Helvetica"/>
              </a:rPr>
              <a:t>:</a:t>
            </a:r>
          </a:p>
        </p:txBody>
      </p:sp>
      <p:graphicFrame>
        <p:nvGraphicFramePr>
          <p:cNvPr id="9" name="Object 7"/>
          <p:cNvGraphicFramePr>
            <a:graphicFrameLocks noChangeAspect="1"/>
          </p:cNvGraphicFramePr>
          <p:nvPr/>
        </p:nvGraphicFramePr>
        <p:xfrm>
          <a:off x="333167" y="3239641"/>
          <a:ext cx="4022575" cy="443259"/>
        </p:xfrm>
        <a:graphic>
          <a:graphicData uri="http://schemas.openxmlformats.org/presentationml/2006/ole">
            <mc:AlternateContent xmlns:mc="http://schemas.openxmlformats.org/markup-compatibility/2006">
              <mc:Choice xmlns:v="urn:schemas-microsoft-com:vml" Requires="v">
                <p:oleObj name="Equation" r:id="rId6" imgW="3225800" imgH="355600" progId="Equation.3">
                  <p:embed/>
                </p:oleObj>
              </mc:Choice>
              <mc:Fallback>
                <p:oleObj name="Equation" r:id="rId6" imgW="3225800" imgH="3556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167" y="3239641"/>
                        <a:ext cx="4022575" cy="443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6815670" y="3138412"/>
          <a:ext cx="1056434" cy="513442"/>
        </p:xfrm>
        <a:graphic>
          <a:graphicData uri="http://schemas.openxmlformats.org/presentationml/2006/ole">
            <mc:AlternateContent xmlns:mc="http://schemas.openxmlformats.org/markup-compatibility/2006">
              <mc:Choice xmlns:v="urn:schemas-microsoft-com:vml" Requires="v">
                <p:oleObj name="Equation" r:id="rId8" imgW="914400" imgH="444500" progId="Equation.3">
                  <p:embed/>
                </p:oleObj>
              </mc:Choice>
              <mc:Fallback>
                <p:oleObj name="Equation" r:id="rId8" imgW="914400" imgH="4445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5670" y="3138412"/>
                        <a:ext cx="1056434" cy="5134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321738" y="3830305"/>
          <a:ext cx="4979275" cy="1792736"/>
        </p:xfrm>
        <a:graphic>
          <a:graphicData uri="http://schemas.openxmlformats.org/presentationml/2006/ole">
            <mc:AlternateContent xmlns:mc="http://schemas.openxmlformats.org/markup-compatibility/2006">
              <mc:Choice xmlns:v="urn:schemas-microsoft-com:vml" Requires="v">
                <p:oleObj name="Equation" r:id="rId10" imgW="4267200" imgH="1536700" progId="Equation.3">
                  <p:embed/>
                </p:oleObj>
              </mc:Choice>
              <mc:Fallback>
                <p:oleObj name="Equation" r:id="rId10" imgW="4267200" imgH="15367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1738" y="3830305"/>
                        <a:ext cx="4979275" cy="1792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Arrow Connector 11"/>
          <p:cNvCxnSpPr/>
          <p:nvPr/>
        </p:nvCxnSpPr>
        <p:spPr>
          <a:xfrm>
            <a:off x="4538147" y="3396721"/>
            <a:ext cx="2015067"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21747" y="1645451"/>
            <a:ext cx="6697133" cy="338554"/>
          </a:xfrm>
          <a:prstGeom prst="rect">
            <a:avLst/>
          </a:prstGeom>
          <a:noFill/>
        </p:spPr>
        <p:txBody>
          <a:bodyPr wrap="square" rtlCol="0">
            <a:spAutoFit/>
          </a:bodyPr>
          <a:lstStyle/>
          <a:p>
            <a:r>
              <a:rPr lang="en-US" sz="1600" dirty="0">
                <a:latin typeface="Helvetica"/>
                <a:cs typeface="Helvetica"/>
              </a:rPr>
              <a:t>In general case we need to know </a:t>
            </a:r>
            <a:r>
              <a:rPr lang="en-US" sz="1600" i="1" dirty="0" err="1">
                <a:latin typeface="Helvetica"/>
                <a:cs typeface="Helvetica"/>
              </a:rPr>
              <a:t>q</a:t>
            </a:r>
            <a:r>
              <a:rPr lang="en-US" sz="1600" i="1" baseline="-25000" dirty="0" err="1">
                <a:latin typeface="Helvetica"/>
                <a:cs typeface="Helvetica"/>
              </a:rPr>
              <a:t>k</a:t>
            </a:r>
            <a:r>
              <a:rPr lang="en-US" sz="1600" dirty="0">
                <a:latin typeface="Helvetica"/>
                <a:cs typeface="Helvetica"/>
              </a:rPr>
              <a:t> and </a:t>
            </a:r>
            <a:r>
              <a:rPr lang="en-US" sz="1600" i="1" dirty="0" err="1">
                <a:latin typeface="Helvetica"/>
                <a:cs typeface="Helvetica"/>
              </a:rPr>
              <a:t>k</a:t>
            </a:r>
            <a:r>
              <a:rPr lang="en-US" sz="1600" i="1" baseline="-25000" dirty="0" err="1">
                <a:latin typeface="Helvetica"/>
                <a:cs typeface="Helvetica"/>
              </a:rPr>
              <a:t>annd</a:t>
            </a:r>
            <a:r>
              <a:rPr lang="en-US" sz="1600" i="1" dirty="0" err="1">
                <a:latin typeface="Helvetica"/>
                <a:cs typeface="Helvetica"/>
              </a:rPr>
              <a:t>(k</a:t>
            </a:r>
            <a:r>
              <a:rPr lang="en-US" sz="1600" i="1" dirty="0">
                <a:latin typeface="Helvetica"/>
                <a:cs typeface="Helvetica"/>
              </a:rPr>
              <a:t>)</a:t>
            </a:r>
            <a:r>
              <a:rPr lang="en-US" sz="1600" dirty="0">
                <a:latin typeface="Helvetica"/>
                <a:cs typeface="Helvetica"/>
              </a:rPr>
              <a:t> to calculate </a:t>
            </a:r>
            <a:r>
              <a:rPr lang="en-US" sz="1600" i="1" dirty="0" err="1">
                <a:latin typeface="Helvetica"/>
                <a:cs typeface="Helvetica"/>
              </a:rPr>
              <a:t>r</a:t>
            </a:r>
            <a:r>
              <a:rPr lang="en-US" sz="1600" dirty="0">
                <a:latin typeface="Helvetica"/>
                <a:cs typeface="Helvetica"/>
              </a:rPr>
              <a:t>.</a:t>
            </a:r>
          </a:p>
        </p:txBody>
      </p:sp>
      <p:graphicFrame>
        <p:nvGraphicFramePr>
          <p:cNvPr id="215049" name="Object 9"/>
          <p:cNvGraphicFramePr>
            <a:graphicFrameLocks noChangeAspect="1"/>
          </p:cNvGraphicFramePr>
          <p:nvPr/>
        </p:nvGraphicFramePr>
        <p:xfrm>
          <a:off x="5967413" y="740995"/>
          <a:ext cx="3028950" cy="787400"/>
        </p:xfrm>
        <a:graphic>
          <a:graphicData uri="http://schemas.openxmlformats.org/presentationml/2006/ole">
            <mc:AlternateContent xmlns:mc="http://schemas.openxmlformats.org/markup-compatibility/2006">
              <mc:Choice xmlns:v="urn:schemas-microsoft-com:vml" Requires="v">
                <p:oleObj name="Equation" r:id="rId12" imgW="2679700" imgH="698500" progId="Equation.3">
                  <p:embed/>
                </p:oleObj>
              </mc:Choice>
              <mc:Fallback>
                <p:oleObj name="Equation" r:id="rId12" imgW="2679700" imgH="698500" progId="Equation.3">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67413" y="740995"/>
                        <a:ext cx="302895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stro_annd.eps"/>
          <p:cNvPicPr>
            <a:picLocks noChangeAspect="1"/>
          </p:cNvPicPr>
          <p:nvPr/>
        </p:nvPicPr>
        <p:blipFill>
          <a:blip r:embed="rId2"/>
          <a:stretch>
            <a:fillRect/>
          </a:stretch>
        </p:blipFill>
        <p:spPr>
          <a:xfrm rot="5400000">
            <a:off x="107688" y="-367763"/>
            <a:ext cx="4244264" cy="5492576"/>
          </a:xfrm>
          <a:prstGeom prst="rect">
            <a:avLst/>
          </a:prstGeom>
        </p:spPr>
      </p:pic>
      <p:sp>
        <p:nvSpPr>
          <p:cNvPr id="22533"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i="1" dirty="0">
                <a:solidFill>
                  <a:schemeClr val="bg1"/>
                </a:solidFill>
                <a:latin typeface="Helvetica"/>
                <a:cs typeface="Helvetica"/>
              </a:rPr>
              <a:t>PROBLEM WITH THE PREVIOUS DEVIATION: </a:t>
            </a:r>
            <a:r>
              <a:rPr lang="en-US" sz="2000" b="1" i="1" dirty="0" err="1">
                <a:solidFill>
                  <a:schemeClr val="bg1"/>
                </a:solidFill>
                <a:latin typeface="Helvetica"/>
                <a:cs typeface="Helvetica"/>
              </a:rPr>
              <a:t>k</a:t>
            </a:r>
            <a:r>
              <a:rPr lang="en-US" sz="2000" b="1" i="1" baseline="-25000" dirty="0" err="1">
                <a:solidFill>
                  <a:schemeClr val="bg1"/>
                </a:solidFill>
                <a:latin typeface="Helvetica"/>
                <a:cs typeface="Helvetica"/>
              </a:rPr>
              <a:t>annd</a:t>
            </a:r>
            <a:r>
              <a:rPr lang="en-US" sz="2000" b="1" i="1" dirty="0" err="1">
                <a:solidFill>
                  <a:schemeClr val="bg1"/>
                </a:solidFill>
                <a:latin typeface="Helvetica"/>
                <a:cs typeface="Helvetica"/>
              </a:rPr>
              <a:t>(k)~k</a:t>
            </a:r>
            <a:r>
              <a:rPr lang="en-US" sz="2000" b="1" i="1" baseline="30000" dirty="0" err="1">
                <a:solidFill>
                  <a:schemeClr val="bg1"/>
                </a:solidFill>
                <a:latin typeface="Helvetica"/>
                <a:cs typeface="Helvetica"/>
              </a:rPr>
              <a:t>β</a:t>
            </a:r>
            <a:endParaRPr lang="en-US" sz="2000" b="1" dirty="0">
              <a:solidFill>
                <a:schemeClr val="bg1"/>
              </a:solidFill>
              <a:latin typeface="Helvetica"/>
              <a:ea typeface="Helvetica" pitchFamily="-111" charset="0"/>
              <a:cs typeface="Helvetica"/>
            </a:endParaRPr>
          </a:p>
        </p:txBody>
      </p:sp>
      <p:sp>
        <p:nvSpPr>
          <p:cNvPr id="21"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pic>
        <p:nvPicPr>
          <p:cNvPr id="5" name="Picture 4" descr="yeast_annd.eps"/>
          <p:cNvPicPr>
            <a:picLocks noChangeAspect="1"/>
          </p:cNvPicPr>
          <p:nvPr/>
        </p:nvPicPr>
        <p:blipFill>
          <a:blip r:embed="rId3"/>
          <a:stretch>
            <a:fillRect/>
          </a:stretch>
        </p:blipFill>
        <p:spPr>
          <a:xfrm rot="5400000">
            <a:off x="4199383" y="-359296"/>
            <a:ext cx="4244264" cy="5492576"/>
          </a:xfrm>
          <a:prstGeom prst="rect">
            <a:avLst/>
          </a:prstGeom>
        </p:spPr>
      </p:pic>
      <p:sp>
        <p:nvSpPr>
          <p:cNvPr id="6" name="TextBox 5"/>
          <p:cNvSpPr txBox="1"/>
          <p:nvPr/>
        </p:nvSpPr>
        <p:spPr>
          <a:xfrm>
            <a:off x="896127" y="4162104"/>
            <a:ext cx="3498082" cy="338554"/>
          </a:xfrm>
          <a:prstGeom prst="rect">
            <a:avLst/>
          </a:prstGeom>
          <a:noFill/>
        </p:spPr>
        <p:txBody>
          <a:bodyPr wrap="square" rtlCol="0">
            <a:spAutoFit/>
          </a:bodyPr>
          <a:lstStyle/>
          <a:p>
            <a:pPr algn="ctr"/>
            <a:r>
              <a:rPr lang="en-US" sz="1600" dirty="0">
                <a:latin typeface="Helvetica"/>
                <a:cs typeface="Helvetica"/>
              </a:rPr>
              <a:t>Astrophysics co-authorship network</a:t>
            </a:r>
          </a:p>
        </p:txBody>
      </p:sp>
      <p:sp>
        <p:nvSpPr>
          <p:cNvPr id="7" name="TextBox 6"/>
          <p:cNvSpPr txBox="1"/>
          <p:nvPr/>
        </p:nvSpPr>
        <p:spPr>
          <a:xfrm>
            <a:off x="5936550" y="4162104"/>
            <a:ext cx="1539512" cy="338554"/>
          </a:xfrm>
          <a:prstGeom prst="rect">
            <a:avLst/>
          </a:prstGeom>
          <a:noFill/>
        </p:spPr>
        <p:txBody>
          <a:bodyPr wrap="square" rtlCol="0">
            <a:spAutoFit/>
          </a:bodyPr>
          <a:lstStyle/>
          <a:p>
            <a:pPr algn="ctr"/>
            <a:r>
              <a:rPr lang="en-US" sz="1600" dirty="0">
                <a:latin typeface="Helvetica"/>
                <a:cs typeface="Helvetica"/>
              </a:rPr>
              <a:t>Yeast PPI</a:t>
            </a:r>
          </a:p>
        </p:txBody>
      </p:sp>
      <p:sp>
        <p:nvSpPr>
          <p:cNvPr id="9" name="TextBox 8"/>
          <p:cNvSpPr txBox="1"/>
          <p:nvPr/>
        </p:nvSpPr>
        <p:spPr>
          <a:xfrm>
            <a:off x="1656481" y="4672639"/>
            <a:ext cx="1884883" cy="338554"/>
          </a:xfrm>
          <a:prstGeom prst="rect">
            <a:avLst/>
          </a:prstGeom>
          <a:noFill/>
        </p:spPr>
        <p:txBody>
          <a:bodyPr wrap="square" rtlCol="0">
            <a:spAutoFit/>
          </a:bodyPr>
          <a:lstStyle/>
          <a:p>
            <a:pPr algn="ctr"/>
            <a:r>
              <a:rPr lang="en-US" sz="1600" b="1" dirty="0" err="1">
                <a:solidFill>
                  <a:srgbClr val="FF0000"/>
                </a:solidFill>
                <a:latin typeface="Helvetica"/>
                <a:cs typeface="Helvetica"/>
              </a:rPr>
              <a:t>Assortative</a:t>
            </a:r>
            <a:endParaRPr lang="en-US" sz="1600" b="1" dirty="0">
              <a:solidFill>
                <a:srgbClr val="FF0000"/>
              </a:solidFill>
              <a:latin typeface="Helvetica"/>
              <a:cs typeface="Helvetica"/>
            </a:endParaRPr>
          </a:p>
        </p:txBody>
      </p:sp>
      <p:sp>
        <p:nvSpPr>
          <p:cNvPr id="10" name="TextBox 9"/>
          <p:cNvSpPr txBox="1"/>
          <p:nvPr/>
        </p:nvSpPr>
        <p:spPr>
          <a:xfrm>
            <a:off x="5795497" y="4672639"/>
            <a:ext cx="1864246" cy="338554"/>
          </a:xfrm>
          <a:prstGeom prst="rect">
            <a:avLst/>
          </a:prstGeom>
          <a:noFill/>
        </p:spPr>
        <p:txBody>
          <a:bodyPr wrap="square" rtlCol="0">
            <a:spAutoFit/>
          </a:bodyPr>
          <a:lstStyle/>
          <a:p>
            <a:pPr algn="ctr"/>
            <a:r>
              <a:rPr lang="en-US" sz="1600" b="1" dirty="0" err="1">
                <a:solidFill>
                  <a:srgbClr val="FF0000"/>
                </a:solidFill>
                <a:latin typeface="Helvetica"/>
                <a:cs typeface="Helvetica"/>
              </a:rPr>
              <a:t>Disassortative</a:t>
            </a:r>
            <a:endParaRPr lang="en-US" sz="1600" dirty="0">
              <a:latin typeface="Helvetica"/>
              <a:cs typeface="Helvetic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
        <p:nvSpPr>
          <p:cNvPr id="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111" charset="0"/>
                <a:ea typeface="Helvetica" pitchFamily="-111" charset="0"/>
                <a:cs typeface="Helvetica" pitchFamily="-111" charset="0"/>
              </a:rPr>
              <a:t>CONNECTION WITH </a:t>
            </a:r>
            <a:r>
              <a:rPr lang="en-US" sz="2000" b="1" i="1" dirty="0">
                <a:solidFill>
                  <a:schemeClr val="bg1"/>
                </a:solidFill>
                <a:latin typeface="Helvetica" pitchFamily="-111" charset="0"/>
                <a:ea typeface="Helvetica" pitchFamily="-111" charset="0"/>
                <a:cs typeface="Helvetica" pitchFamily="-111" charset="0"/>
              </a:rPr>
              <a:t>ANND</a:t>
            </a:r>
          </a:p>
        </p:txBody>
      </p:sp>
      <p:grpSp>
        <p:nvGrpSpPr>
          <p:cNvPr id="5" name="Group 4"/>
          <p:cNvGrpSpPr/>
          <p:nvPr/>
        </p:nvGrpSpPr>
        <p:grpSpPr>
          <a:xfrm>
            <a:off x="296175" y="785816"/>
            <a:ext cx="2722104" cy="338554"/>
            <a:chOff x="609600" y="2602468"/>
            <a:chExt cx="2722104" cy="338554"/>
          </a:xfrm>
        </p:grpSpPr>
        <p:sp>
          <p:nvSpPr>
            <p:cNvPr id="6" name="TextBox 5"/>
            <p:cNvSpPr txBox="1"/>
            <p:nvPr/>
          </p:nvSpPr>
          <p:spPr>
            <a:xfrm>
              <a:off x="609600" y="2602468"/>
              <a:ext cx="1142560" cy="338554"/>
            </a:xfrm>
            <a:prstGeom prst="rect">
              <a:avLst/>
            </a:prstGeom>
            <a:noFill/>
          </p:spPr>
          <p:txBody>
            <a:bodyPr wrap="none" rtlCol="0">
              <a:spAutoFit/>
            </a:bodyPr>
            <a:lstStyle/>
            <a:p>
              <a:r>
                <a:rPr lang="en-US" sz="1600" dirty="0">
                  <a:latin typeface="Helvetica"/>
                  <a:cs typeface="Helvetica"/>
                </a:rPr>
                <a:t>Assuming: </a:t>
              </a:r>
            </a:p>
          </p:txBody>
        </p:sp>
        <p:graphicFrame>
          <p:nvGraphicFramePr>
            <p:cNvPr id="7" name="Object 6"/>
            <p:cNvGraphicFramePr>
              <a:graphicFrameLocks noChangeAspect="1"/>
            </p:cNvGraphicFramePr>
            <p:nvPr/>
          </p:nvGraphicFramePr>
          <p:xfrm>
            <a:off x="1855329" y="2612905"/>
            <a:ext cx="1476375" cy="309562"/>
          </p:xfrm>
          <a:graphic>
            <a:graphicData uri="http://schemas.openxmlformats.org/presentationml/2006/ole">
              <mc:AlternateContent xmlns:mc="http://schemas.openxmlformats.org/markup-compatibility/2006">
                <mc:Choice xmlns:v="urn:schemas-microsoft-com:vml" Requires="v">
                  <p:oleObj name="Equation" r:id="rId2" imgW="965200" imgH="203200" progId="Equation.3">
                    <p:embed/>
                  </p:oleObj>
                </mc:Choice>
                <mc:Fallback>
                  <p:oleObj name="Equation" r:id="rId2" imgW="965200" imgH="2032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329" y="2612905"/>
                          <a:ext cx="1476375" cy="30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TextBox 7"/>
          <p:cNvSpPr txBox="1"/>
          <p:nvPr/>
        </p:nvSpPr>
        <p:spPr>
          <a:xfrm>
            <a:off x="296175" y="1302336"/>
            <a:ext cx="2978700" cy="338554"/>
          </a:xfrm>
          <a:prstGeom prst="rect">
            <a:avLst/>
          </a:prstGeom>
          <a:noFill/>
        </p:spPr>
        <p:txBody>
          <a:bodyPr wrap="none" rtlCol="0">
            <a:spAutoFit/>
          </a:bodyPr>
          <a:lstStyle/>
          <a:p>
            <a:r>
              <a:rPr lang="en-US" sz="1600" dirty="0">
                <a:latin typeface="Helvetica"/>
                <a:cs typeface="Helvetica"/>
              </a:rPr>
              <a:t>Using the constraint for </a:t>
            </a:r>
            <a:r>
              <a:rPr lang="en-US" sz="1600" dirty="0">
                <a:solidFill>
                  <a:srgbClr val="800000"/>
                </a:solidFill>
                <a:latin typeface="Helvetica"/>
                <a:cs typeface="Helvetica"/>
              </a:rPr>
              <a:t>ANND</a:t>
            </a:r>
            <a:r>
              <a:rPr lang="en-US" sz="1600" dirty="0">
                <a:latin typeface="Helvetica"/>
                <a:cs typeface="Helvetica"/>
              </a:rPr>
              <a:t>:</a:t>
            </a:r>
          </a:p>
        </p:txBody>
      </p:sp>
      <p:graphicFrame>
        <p:nvGraphicFramePr>
          <p:cNvPr id="10" name="Object 7"/>
          <p:cNvGraphicFramePr>
            <a:graphicFrameLocks noChangeAspect="1"/>
          </p:cNvGraphicFramePr>
          <p:nvPr/>
        </p:nvGraphicFramePr>
        <p:xfrm>
          <a:off x="3171670" y="1286703"/>
          <a:ext cx="3905698" cy="541205"/>
        </p:xfrm>
        <a:graphic>
          <a:graphicData uri="http://schemas.openxmlformats.org/presentationml/2006/ole">
            <mc:AlternateContent xmlns:mc="http://schemas.openxmlformats.org/markup-compatibility/2006">
              <mc:Choice xmlns:v="urn:schemas-microsoft-com:vml" Requires="v">
                <p:oleObj name="Equation" r:id="rId4" imgW="2565400" imgH="355600" progId="Equation.3">
                  <p:embed/>
                </p:oleObj>
              </mc:Choice>
              <mc:Fallback>
                <p:oleObj name="Equation" r:id="rId4" imgW="2565400" imgH="3556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670" y="1286703"/>
                        <a:ext cx="3905698" cy="5412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7764296" y="1195120"/>
          <a:ext cx="914036" cy="604100"/>
        </p:xfrm>
        <a:graphic>
          <a:graphicData uri="http://schemas.openxmlformats.org/presentationml/2006/ole">
            <mc:AlternateContent xmlns:mc="http://schemas.openxmlformats.org/markup-compatibility/2006">
              <mc:Choice xmlns:v="urn:schemas-microsoft-com:vml" Requires="v">
                <p:oleObj name="Equation" r:id="rId6" imgW="647700" imgH="469900" progId="Equation.3">
                  <p:embed/>
                </p:oleObj>
              </mc:Choice>
              <mc:Fallback>
                <p:oleObj name="Equation" r:id="rId6" imgW="647700" imgH="4699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4296" y="1195120"/>
                        <a:ext cx="914036" cy="60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Arrow Connector 11"/>
          <p:cNvCxnSpPr/>
          <p:nvPr/>
        </p:nvCxnSpPr>
        <p:spPr>
          <a:xfrm>
            <a:off x="7134736" y="1504136"/>
            <a:ext cx="535192" cy="150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16069" name="Object 5"/>
          <p:cNvGraphicFramePr>
            <a:graphicFrameLocks noChangeAspect="1"/>
          </p:cNvGraphicFramePr>
          <p:nvPr/>
        </p:nvGraphicFramePr>
        <p:xfrm>
          <a:off x="296175" y="1964269"/>
          <a:ext cx="6992938" cy="1890713"/>
        </p:xfrm>
        <a:graphic>
          <a:graphicData uri="http://schemas.openxmlformats.org/presentationml/2006/ole">
            <mc:AlternateContent xmlns:mc="http://schemas.openxmlformats.org/markup-compatibility/2006">
              <mc:Choice xmlns:v="urn:schemas-microsoft-com:vml" Requires="v">
                <p:oleObj name="Equation" r:id="rId8" imgW="4648200" imgH="1257300" progId="Equation.3">
                  <p:embed/>
                </p:oleObj>
              </mc:Choice>
              <mc:Fallback>
                <p:oleObj name="Equation" r:id="rId8" imgW="4648200" imgH="12573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175" y="1964269"/>
                        <a:ext cx="6992938" cy="1890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70" name="Object 6"/>
          <p:cNvGraphicFramePr>
            <a:graphicFrameLocks noChangeAspect="1"/>
          </p:cNvGraphicFramePr>
          <p:nvPr/>
        </p:nvGraphicFramePr>
        <p:xfrm>
          <a:off x="5656383" y="3151719"/>
          <a:ext cx="3265487" cy="703263"/>
        </p:xfrm>
        <a:graphic>
          <a:graphicData uri="http://schemas.openxmlformats.org/presentationml/2006/ole">
            <mc:AlternateContent xmlns:mc="http://schemas.openxmlformats.org/markup-compatibility/2006">
              <mc:Choice xmlns:v="urn:schemas-microsoft-com:vml" Requires="v">
                <p:oleObj name="Equation" r:id="rId10" imgW="2362200" imgH="508000" progId="Equation.3">
                  <p:embed/>
                </p:oleObj>
              </mc:Choice>
              <mc:Fallback>
                <p:oleObj name="Equation" r:id="rId10" imgW="2362200" imgH="5080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6383" y="3151719"/>
                        <a:ext cx="3265487" cy="70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nvGraphicFramePr>
        <p:xfrm>
          <a:off x="3420533" y="4229100"/>
          <a:ext cx="1581150" cy="952500"/>
        </p:xfrm>
        <a:graphic>
          <a:graphicData uri="http://schemas.openxmlformats.org/presentationml/2006/ole">
            <mc:AlternateContent xmlns:mc="http://schemas.openxmlformats.org/markup-compatibility/2006">
              <mc:Choice xmlns:v="urn:schemas-microsoft-com:vml" Requires="v">
                <p:oleObj name="Equation" r:id="rId12" imgW="1054100" imgH="635000" progId="Equation.3">
                  <p:embed/>
                </p:oleObj>
              </mc:Choice>
              <mc:Fallback>
                <p:oleObj name="Equation" r:id="rId12" imgW="1054100" imgH="635000" progId="Equation.3">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0533" y="4229100"/>
                        <a:ext cx="158115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Bent Arrow 15"/>
          <p:cNvSpPr/>
          <p:nvPr/>
        </p:nvSpPr>
        <p:spPr>
          <a:xfrm rot="10800000" flipH="1">
            <a:off x="1798108" y="4076700"/>
            <a:ext cx="1012825" cy="914400"/>
          </a:xfrm>
          <a:prstGeom prst="bentArrow">
            <a:avLst>
              <a:gd name="adj1" fmla="val 12500"/>
              <a:gd name="adj2" fmla="val 19444"/>
              <a:gd name="adj3" fmla="val 25000"/>
              <a:gd name="adj4" fmla="val 13856"/>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
        <p:nvSpPr>
          <p:cNvPr id="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111" charset="0"/>
                <a:ea typeface="Helvetica" pitchFamily="-111" charset="0"/>
                <a:cs typeface="Helvetica" pitchFamily="-111" charset="0"/>
              </a:rPr>
              <a:t>CONNECTION BETWEEN R AND </a:t>
            </a:r>
            <a:r>
              <a:rPr lang="en-US" sz="2000" b="1" dirty="0" err="1">
                <a:solidFill>
                  <a:schemeClr val="bg1"/>
                </a:solidFill>
                <a:latin typeface="Helvetica" pitchFamily="-111" charset="0"/>
                <a:ea typeface="Helvetica" pitchFamily="-111" charset="0"/>
                <a:cs typeface="Helvetica" pitchFamily="-111" charset="0"/>
              </a:rPr>
              <a:t>k</a:t>
            </a:r>
            <a:r>
              <a:rPr lang="en-US" sz="2000" b="1" i="1" baseline="-25000" dirty="0" err="1">
                <a:solidFill>
                  <a:schemeClr val="bg1"/>
                </a:solidFill>
                <a:latin typeface="Helvetica" pitchFamily="-111" charset="0"/>
                <a:ea typeface="Helvetica" pitchFamily="-111" charset="0"/>
                <a:cs typeface="Helvetica" pitchFamily="-111" charset="0"/>
              </a:rPr>
              <a:t>ANND</a:t>
            </a:r>
            <a:endParaRPr lang="en-US" sz="2000" b="1" i="1" baseline="-25000" dirty="0">
              <a:solidFill>
                <a:schemeClr val="bg1"/>
              </a:solidFill>
              <a:latin typeface="Helvetica" pitchFamily="-111" charset="0"/>
              <a:ea typeface="Helvetica" pitchFamily="-111" charset="0"/>
              <a:cs typeface="Helvetica" pitchFamily="-111" charset="0"/>
            </a:endParaRPr>
          </a:p>
        </p:txBody>
      </p:sp>
      <p:graphicFrame>
        <p:nvGraphicFramePr>
          <p:cNvPr id="217090" name="Object 2"/>
          <p:cNvGraphicFramePr>
            <a:graphicFrameLocks noChangeAspect="1"/>
          </p:cNvGraphicFramePr>
          <p:nvPr/>
        </p:nvGraphicFramePr>
        <p:xfrm>
          <a:off x="245538" y="889000"/>
          <a:ext cx="5027613" cy="709612"/>
        </p:xfrm>
        <a:graphic>
          <a:graphicData uri="http://schemas.openxmlformats.org/presentationml/2006/ole">
            <mc:AlternateContent xmlns:mc="http://schemas.openxmlformats.org/markup-compatibility/2006">
              <mc:Choice xmlns:v="urn:schemas-microsoft-com:vml" Requires="v">
                <p:oleObj name="Equation" r:id="rId2" imgW="3327400" imgH="469900" progId="Equation.3">
                  <p:embed/>
                </p:oleObj>
              </mc:Choice>
              <mc:Fallback>
                <p:oleObj name="Equation" r:id="rId2" imgW="3327400" imgH="4699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38" y="889000"/>
                        <a:ext cx="5027613" cy="709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7091" name="Object 3"/>
          <p:cNvGraphicFramePr>
            <a:graphicFrameLocks noChangeAspect="1"/>
          </p:cNvGraphicFramePr>
          <p:nvPr/>
        </p:nvGraphicFramePr>
        <p:xfrm>
          <a:off x="169863" y="1930400"/>
          <a:ext cx="4044950" cy="1392238"/>
        </p:xfrm>
        <a:graphic>
          <a:graphicData uri="http://schemas.openxmlformats.org/presentationml/2006/ole">
            <mc:AlternateContent xmlns:mc="http://schemas.openxmlformats.org/markup-compatibility/2006">
              <mc:Choice xmlns:v="urn:schemas-microsoft-com:vml" Requires="v">
                <p:oleObj name="Equation" r:id="rId4" imgW="2692400" imgH="927100" progId="Equation.3">
                  <p:embed/>
                </p:oleObj>
              </mc:Choice>
              <mc:Fallback>
                <p:oleObj name="Equation" r:id="rId4" imgW="2692400" imgH="9271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63" y="1930400"/>
                        <a:ext cx="4044950" cy="1392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2566196" y="3572933"/>
          <a:ext cx="6145213" cy="1473200"/>
        </p:xfrm>
        <a:graphic>
          <a:graphicData uri="http://schemas.openxmlformats.org/presentationml/2006/ole">
            <mc:AlternateContent xmlns:mc="http://schemas.openxmlformats.org/markup-compatibility/2006">
              <mc:Choice xmlns:v="urn:schemas-microsoft-com:vml" Requires="v">
                <p:oleObj name="Equation" r:id="rId6" imgW="4076700" imgH="977900" progId="Equation.3">
                  <p:embed/>
                </p:oleObj>
              </mc:Choice>
              <mc:Fallback>
                <p:oleObj name="Equation" r:id="rId6" imgW="4076700" imgH="9779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6196" y="3572933"/>
                        <a:ext cx="6145213"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p:cNvCxnSpPr/>
          <p:nvPr/>
        </p:nvCxnSpPr>
        <p:spPr>
          <a:xfrm>
            <a:off x="245534" y="4307945"/>
            <a:ext cx="2040466"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111" charset="0"/>
                <a:ea typeface="Helvetica" pitchFamily="-111" charset="0"/>
                <a:cs typeface="Helvetica" pitchFamily="-111" charset="0"/>
              </a:rPr>
              <a:t>DEGREE CORRELATION IN NETWORKS</a:t>
            </a:r>
          </a:p>
        </p:txBody>
      </p:sp>
      <p:sp>
        <p:nvSpPr>
          <p:cNvPr id="21"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grpSp>
        <p:nvGrpSpPr>
          <p:cNvPr id="4" name="Group 3"/>
          <p:cNvGrpSpPr>
            <a:grpSpLocks/>
          </p:cNvGrpSpPr>
          <p:nvPr/>
        </p:nvGrpSpPr>
        <p:grpSpPr>
          <a:xfrm>
            <a:off x="2134833" y="711733"/>
            <a:ext cx="4318658" cy="1808241"/>
            <a:chOff x="76200" y="1238251"/>
            <a:chExt cx="8894762" cy="3724275"/>
          </a:xfrm>
        </p:grpSpPr>
        <p:pic>
          <p:nvPicPr>
            <p:cNvPr id="5" name="Picture 4" descr="astroph_ejk.eps"/>
            <p:cNvPicPr>
              <a:picLocks noChangeAspect="1"/>
            </p:cNvPicPr>
            <p:nvPr/>
          </p:nvPicPr>
          <p:blipFill>
            <a:blip r:embed="rId2"/>
            <a:srcRect l="16772" r="17970"/>
            <a:stretch>
              <a:fillRect/>
            </a:stretch>
          </p:blipFill>
          <p:spPr>
            <a:xfrm>
              <a:off x="76200" y="1238251"/>
              <a:ext cx="4233805" cy="3724275"/>
            </a:xfrm>
            <a:prstGeom prst="rect">
              <a:avLst/>
            </a:prstGeom>
          </p:spPr>
        </p:pic>
        <p:graphicFrame>
          <p:nvGraphicFramePr>
            <p:cNvPr id="6" name="Object 5"/>
            <p:cNvGraphicFramePr>
              <a:graphicFrameLocks noChangeAspect="1"/>
            </p:cNvGraphicFramePr>
            <p:nvPr/>
          </p:nvGraphicFramePr>
          <p:xfrm>
            <a:off x="4059237" y="2895600"/>
            <a:ext cx="284163" cy="303213"/>
          </p:xfrm>
          <a:graphic>
            <a:graphicData uri="http://schemas.openxmlformats.org/presentationml/2006/ole">
              <mc:AlternateContent xmlns:mc="http://schemas.openxmlformats.org/markup-compatibility/2006">
                <mc:Choice xmlns:v="urn:schemas-microsoft-com:vml" Requires="v">
                  <p:oleObj name="Equation" r:id="rId3" imgW="190500" imgH="203200" progId="Equation.3">
                    <p:embed/>
                  </p:oleObj>
                </mc:Choice>
                <mc:Fallback>
                  <p:oleObj name="Equation" r:id="rId3" imgW="1905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9237" y="2895600"/>
                          <a:ext cx="284163"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yeast_ejk.eps"/>
            <p:cNvPicPr>
              <a:picLocks noChangeAspect="1"/>
            </p:cNvPicPr>
            <p:nvPr/>
          </p:nvPicPr>
          <p:blipFill>
            <a:blip r:embed="rId5"/>
            <a:srcRect l="17970" r="16772"/>
            <a:stretch>
              <a:fillRect/>
            </a:stretch>
          </p:blipFill>
          <p:spPr>
            <a:xfrm>
              <a:off x="4605405" y="1352551"/>
              <a:ext cx="4233795" cy="3529965"/>
            </a:xfrm>
            <a:prstGeom prst="rect">
              <a:avLst/>
            </a:prstGeom>
          </p:spPr>
        </p:pic>
        <p:graphicFrame>
          <p:nvGraphicFramePr>
            <p:cNvPr id="8" name="Object 3"/>
            <p:cNvGraphicFramePr>
              <a:graphicFrameLocks noChangeAspect="1"/>
            </p:cNvGraphicFramePr>
            <p:nvPr/>
          </p:nvGraphicFramePr>
          <p:xfrm>
            <a:off x="8686800" y="2897187"/>
            <a:ext cx="284162" cy="303213"/>
          </p:xfrm>
          <a:graphic>
            <a:graphicData uri="http://schemas.openxmlformats.org/presentationml/2006/ole">
              <mc:AlternateContent xmlns:mc="http://schemas.openxmlformats.org/markup-compatibility/2006">
                <mc:Choice xmlns:v="urn:schemas-microsoft-com:vml" Requires="v">
                  <p:oleObj name="Equation" r:id="rId6" imgW="190500" imgH="203200" progId="Equation.3">
                    <p:embed/>
                  </p:oleObj>
                </mc:Choice>
                <mc:Fallback>
                  <p:oleObj name="Equation" r:id="rId6" imgW="190500" imgH="203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6800" y="2897187"/>
                          <a:ext cx="284162"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8"/>
          <p:cNvGrpSpPr>
            <a:grpSpLocks noChangeAspect="1"/>
          </p:cNvGrpSpPr>
          <p:nvPr/>
        </p:nvGrpSpPr>
        <p:grpSpPr>
          <a:xfrm>
            <a:off x="1534444" y="2487769"/>
            <a:ext cx="5113020" cy="2264232"/>
            <a:chOff x="-929640" y="670560"/>
            <a:chExt cx="10530840" cy="4663440"/>
          </a:xfrm>
        </p:grpSpPr>
        <p:pic>
          <p:nvPicPr>
            <p:cNvPr id="10" name="Picture 9" descr="yeast_annd.eps"/>
            <p:cNvPicPr>
              <a:picLocks noChangeAspect="1"/>
            </p:cNvPicPr>
            <p:nvPr/>
          </p:nvPicPr>
          <p:blipFill>
            <a:blip r:embed="rId8"/>
            <a:stretch>
              <a:fillRect/>
            </a:stretch>
          </p:blipFill>
          <p:spPr>
            <a:xfrm rot="5400000">
              <a:off x="4251960" y="-15240"/>
              <a:ext cx="4663440" cy="6035040"/>
            </a:xfrm>
            <a:prstGeom prst="rect">
              <a:avLst/>
            </a:prstGeom>
          </p:spPr>
        </p:pic>
        <p:pic>
          <p:nvPicPr>
            <p:cNvPr id="11" name="Picture 10" descr="astro_annd.eps"/>
            <p:cNvPicPr>
              <a:picLocks noChangeAspect="1"/>
            </p:cNvPicPr>
            <p:nvPr/>
          </p:nvPicPr>
          <p:blipFill>
            <a:blip r:embed="rId9"/>
            <a:stretch>
              <a:fillRect/>
            </a:stretch>
          </p:blipFill>
          <p:spPr>
            <a:xfrm rot="5400000">
              <a:off x="-243840" y="-15240"/>
              <a:ext cx="4663440" cy="6035040"/>
            </a:xfrm>
            <a:prstGeom prst="rect">
              <a:avLst/>
            </a:prstGeom>
          </p:spPr>
        </p:pic>
      </p:grpSp>
      <p:sp>
        <p:nvSpPr>
          <p:cNvPr id="12" name="Down Arrow 11"/>
          <p:cNvSpPr/>
          <p:nvPr/>
        </p:nvSpPr>
        <p:spPr>
          <a:xfrm>
            <a:off x="4190465" y="2408730"/>
            <a:ext cx="174966" cy="273780"/>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a:off x="4190465" y="4478221"/>
            <a:ext cx="174966" cy="273780"/>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923397" y="4777434"/>
            <a:ext cx="4768178" cy="338554"/>
            <a:chOff x="941387" y="5574268"/>
            <a:chExt cx="4768178" cy="338554"/>
          </a:xfrm>
        </p:grpSpPr>
        <p:sp>
          <p:nvSpPr>
            <p:cNvPr id="16" name="TextBox 15"/>
            <p:cNvSpPr txBox="1"/>
            <p:nvPr/>
          </p:nvSpPr>
          <p:spPr>
            <a:xfrm>
              <a:off x="2758880" y="5574268"/>
              <a:ext cx="584014" cy="338554"/>
            </a:xfrm>
            <a:prstGeom prst="rect">
              <a:avLst/>
            </a:prstGeom>
            <a:noFill/>
          </p:spPr>
          <p:txBody>
            <a:bodyPr wrap="none" rtlCol="0">
              <a:spAutoFit/>
            </a:bodyPr>
            <a:lstStyle/>
            <a:p>
              <a:r>
                <a:rPr lang="en-US" sz="1600" dirty="0">
                  <a:latin typeface="Helvetica"/>
                  <a:cs typeface="Helvetica"/>
                </a:rPr>
                <a:t>0.31</a:t>
              </a:r>
            </a:p>
          </p:txBody>
        </p:sp>
        <p:sp>
          <p:nvSpPr>
            <p:cNvPr id="17" name="TextBox 16"/>
            <p:cNvSpPr txBox="1"/>
            <p:nvPr/>
          </p:nvSpPr>
          <p:spPr>
            <a:xfrm>
              <a:off x="5050410" y="5574268"/>
              <a:ext cx="659155" cy="338554"/>
            </a:xfrm>
            <a:prstGeom prst="rect">
              <a:avLst/>
            </a:prstGeom>
            <a:noFill/>
          </p:spPr>
          <p:txBody>
            <a:bodyPr wrap="none" rtlCol="0">
              <a:spAutoFit/>
            </a:bodyPr>
            <a:lstStyle/>
            <a:p>
              <a:r>
                <a:rPr lang="en-US" sz="1600" dirty="0">
                  <a:latin typeface="Helvetica"/>
                  <a:cs typeface="Helvetica"/>
                </a:rPr>
                <a:t>-0.16</a:t>
              </a:r>
            </a:p>
          </p:txBody>
        </p:sp>
        <p:graphicFrame>
          <p:nvGraphicFramePr>
            <p:cNvPr id="18" name="Object 17"/>
            <p:cNvGraphicFramePr>
              <a:graphicFrameLocks noChangeAspect="1"/>
            </p:cNvGraphicFramePr>
            <p:nvPr/>
          </p:nvGraphicFramePr>
          <p:xfrm>
            <a:off x="941387" y="5641180"/>
            <a:ext cx="201613" cy="201613"/>
          </p:xfrm>
          <a:graphic>
            <a:graphicData uri="http://schemas.openxmlformats.org/presentationml/2006/ole">
              <mc:AlternateContent xmlns:mc="http://schemas.openxmlformats.org/markup-compatibility/2006">
                <mc:Choice xmlns:v="urn:schemas-microsoft-com:vml" Requires="v">
                  <p:oleObj name="Equation" r:id="rId10" imgW="101600" imgH="101600" progId="Equation.3">
                    <p:embed/>
                  </p:oleObj>
                </mc:Choice>
                <mc:Fallback>
                  <p:oleObj name="Equation" r:id="rId10" imgW="101600" imgH="10160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1387" y="5641180"/>
                          <a:ext cx="201613" cy="20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9" name="Object 18"/>
          <p:cNvGraphicFramePr>
            <a:graphicFrameLocks noChangeAspect="1"/>
          </p:cNvGraphicFramePr>
          <p:nvPr/>
        </p:nvGraphicFramePr>
        <p:xfrm>
          <a:off x="7595659" y="4841934"/>
          <a:ext cx="109538" cy="180975"/>
        </p:xfrm>
        <a:graphic>
          <a:graphicData uri="http://schemas.openxmlformats.org/presentationml/2006/ole">
            <mc:AlternateContent xmlns:mc="http://schemas.openxmlformats.org/markup-compatibility/2006">
              <mc:Choice xmlns:v="urn:schemas-microsoft-com:vml" Requires="v">
                <p:oleObj name="Equation" r:id="rId12" imgW="76200" imgH="127000" progId="Equation.3">
                  <p:embed/>
                </p:oleObj>
              </mc:Choice>
              <mc:Fallback>
                <p:oleObj name="Equation" r:id="rId12" imgW="76200" imgH="127000" progId="Equation.3">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95659" y="4841934"/>
                        <a:ext cx="109538"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8118" name="Object 6"/>
          <p:cNvGraphicFramePr>
            <a:graphicFrameLocks noChangeAspect="1"/>
          </p:cNvGraphicFramePr>
          <p:nvPr/>
        </p:nvGraphicFramePr>
        <p:xfrm>
          <a:off x="853936" y="1337034"/>
          <a:ext cx="325196" cy="347243"/>
        </p:xfrm>
        <a:graphic>
          <a:graphicData uri="http://schemas.openxmlformats.org/presentationml/2006/ole">
            <mc:AlternateContent xmlns:mc="http://schemas.openxmlformats.org/markup-compatibility/2006">
              <mc:Choice xmlns:v="urn:schemas-microsoft-com:vml" Requires="v">
                <p:oleObj name="Equation" r:id="rId14" imgW="190500" imgH="203200" progId="Equation.3">
                  <p:embed/>
                </p:oleObj>
              </mc:Choice>
              <mc:Fallback>
                <p:oleObj name="Equation" r:id="rId14" imgW="190500" imgH="203200" progId="Equation.3">
                  <p:embed/>
                  <p:pic>
                    <p:nvPicPr>
                      <p:cNvPr id="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3936" y="1337034"/>
                        <a:ext cx="325196" cy="3472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8119" name="Object 7"/>
          <p:cNvGraphicFramePr>
            <a:graphicFrameLocks noChangeAspect="1"/>
          </p:cNvGraphicFramePr>
          <p:nvPr/>
        </p:nvGraphicFramePr>
        <p:xfrm>
          <a:off x="676816" y="3293005"/>
          <a:ext cx="760943" cy="331536"/>
        </p:xfrm>
        <a:graphic>
          <a:graphicData uri="http://schemas.openxmlformats.org/presentationml/2006/ole">
            <mc:AlternateContent xmlns:mc="http://schemas.openxmlformats.org/markup-compatibility/2006">
              <mc:Choice xmlns:v="urn:schemas-microsoft-com:vml" Requires="v">
                <p:oleObj name="Equation" r:id="rId16" imgW="495300" imgH="215900" progId="Equation.3">
                  <p:embed/>
                </p:oleObj>
              </mc:Choice>
              <mc:Fallback>
                <p:oleObj name="Equation" r:id="rId16" imgW="495300" imgH="215900" progId="Equation.3">
                  <p:embed/>
                  <p:pic>
                    <p:nvPicPr>
                      <p:cNvPr id="0"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6816" y="3293005"/>
                        <a:ext cx="760943" cy="3315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8120" name="Object 8"/>
          <p:cNvGraphicFramePr>
            <a:graphicFrameLocks noChangeAspect="1"/>
          </p:cNvGraphicFramePr>
          <p:nvPr/>
        </p:nvGraphicFramePr>
        <p:xfrm>
          <a:off x="6761163" y="1210028"/>
          <a:ext cx="2165350" cy="612775"/>
        </p:xfrm>
        <a:graphic>
          <a:graphicData uri="http://schemas.openxmlformats.org/presentationml/2006/ole">
            <mc:AlternateContent xmlns:mc="http://schemas.openxmlformats.org/markup-compatibility/2006">
              <mc:Choice xmlns:v="urn:schemas-microsoft-com:vml" Requires="v">
                <p:oleObj name="Equation" r:id="rId18" imgW="1435100" imgH="406400" progId="Equation.3">
                  <p:embed/>
                </p:oleObj>
              </mc:Choice>
              <mc:Fallback>
                <p:oleObj name="Equation" r:id="rId18" imgW="1435100" imgH="406400" progId="Equation.3">
                  <p:embed/>
                  <p:pic>
                    <p:nvPicPr>
                      <p:cNvPr id="0" name="Picture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61163" y="1210028"/>
                        <a:ext cx="2165350"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8121" name="Object 9"/>
          <p:cNvGraphicFramePr>
            <a:graphicFrameLocks noChangeAspect="1"/>
          </p:cNvGraphicFramePr>
          <p:nvPr/>
        </p:nvGraphicFramePr>
        <p:xfrm>
          <a:off x="7243234" y="3284538"/>
          <a:ext cx="704850" cy="266700"/>
        </p:xfrm>
        <a:graphic>
          <a:graphicData uri="http://schemas.openxmlformats.org/presentationml/2006/ole">
            <mc:AlternateContent xmlns:mc="http://schemas.openxmlformats.org/markup-compatibility/2006">
              <mc:Choice xmlns:v="urn:schemas-microsoft-com:vml" Requires="v">
                <p:oleObj name="Equation" r:id="rId20" imgW="469900" imgH="177800" progId="Equation.3">
                  <p:embed/>
                </p:oleObj>
              </mc:Choice>
              <mc:Fallback>
                <p:oleObj name="Equation" r:id="rId20" imgW="469900" imgH="177800" progId="Equation.3">
                  <p:embed/>
                  <p:pic>
                    <p:nvPicPr>
                      <p:cNvPr id="0" name="Picture 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243234" y="3284538"/>
                        <a:ext cx="7048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111" charset="0"/>
                <a:ea typeface="Helvetica" pitchFamily="-111" charset="0"/>
                <a:cs typeface="Helvetica" pitchFamily="-111" charset="0"/>
              </a:rPr>
              <a:t>GENERATING NETWORK WITH GIVEN ASSORTATIVITY</a:t>
            </a:r>
          </a:p>
        </p:txBody>
      </p:sp>
      <p:sp>
        <p:nvSpPr>
          <p:cNvPr id="21"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
        <p:nvSpPr>
          <p:cNvPr id="4" name="TextBox 3"/>
          <p:cNvSpPr txBox="1"/>
          <p:nvPr/>
        </p:nvSpPr>
        <p:spPr>
          <a:xfrm>
            <a:off x="144061" y="5262179"/>
            <a:ext cx="4487080" cy="276999"/>
          </a:xfrm>
          <a:prstGeom prst="rect">
            <a:avLst/>
          </a:prstGeom>
          <a:noFill/>
        </p:spPr>
        <p:txBody>
          <a:bodyPr wrap="square" rtlCol="0">
            <a:spAutoFit/>
          </a:bodyPr>
          <a:lstStyle/>
          <a:p>
            <a:r>
              <a:rPr lang="en-US" sz="1200" dirty="0">
                <a:solidFill>
                  <a:schemeClr val="accent1">
                    <a:lumMod val="75000"/>
                  </a:schemeClr>
                </a:solidFill>
                <a:latin typeface="Helvetica"/>
                <a:cs typeface="Helvetica"/>
              </a:rPr>
              <a:t>M. E. J. Newman, Phys. Rev. E </a:t>
            </a:r>
            <a:r>
              <a:rPr lang="en-US" sz="1200" b="1" dirty="0">
                <a:solidFill>
                  <a:schemeClr val="accent1">
                    <a:lumMod val="75000"/>
                  </a:schemeClr>
                </a:solidFill>
                <a:latin typeface="Helvetica"/>
                <a:cs typeface="Helvetica"/>
              </a:rPr>
              <a:t>67,</a:t>
            </a:r>
            <a:r>
              <a:rPr lang="en-US" sz="1200" dirty="0">
                <a:solidFill>
                  <a:schemeClr val="accent1">
                    <a:lumMod val="75000"/>
                  </a:schemeClr>
                </a:solidFill>
                <a:latin typeface="Helvetica"/>
                <a:cs typeface="Helvetica"/>
              </a:rPr>
              <a:t> 026126 (2003)</a:t>
            </a:r>
          </a:p>
        </p:txBody>
      </p:sp>
      <p:sp>
        <p:nvSpPr>
          <p:cNvPr id="6" name="TextBox 5"/>
          <p:cNvSpPr txBox="1"/>
          <p:nvPr/>
        </p:nvSpPr>
        <p:spPr>
          <a:xfrm>
            <a:off x="144061" y="1524000"/>
            <a:ext cx="8712072" cy="2800766"/>
          </a:xfrm>
          <a:prstGeom prst="rect">
            <a:avLst/>
          </a:prstGeom>
          <a:noFill/>
        </p:spPr>
        <p:txBody>
          <a:bodyPr wrap="square" rtlCol="0">
            <a:spAutoFit/>
          </a:bodyPr>
          <a:lstStyle/>
          <a:p>
            <a:pPr marL="342900" indent="-342900">
              <a:buAutoNum type="arabicPeriod"/>
            </a:pPr>
            <a:r>
              <a:rPr lang="en-US" sz="1600" dirty="0">
                <a:latin typeface="Helvetica"/>
                <a:cs typeface="Helvetica"/>
              </a:rPr>
              <a:t>Generate a network with the desired degree distribution using the configuration model.</a:t>
            </a:r>
          </a:p>
          <a:p>
            <a:pPr marL="342900" indent="-342900">
              <a:buAutoNum type="arabicPeriod"/>
            </a:pPr>
            <a:r>
              <a:rPr lang="en-US" sz="1600" dirty="0">
                <a:latin typeface="Helvetica"/>
                <a:cs typeface="Helvetica"/>
              </a:rPr>
              <a:t>Choose two links at random from the network: (v</a:t>
            </a:r>
            <a:r>
              <a:rPr lang="en-US" sz="1600" baseline="-25000" dirty="0">
                <a:latin typeface="Helvetica"/>
                <a:cs typeface="Helvetica"/>
              </a:rPr>
              <a:t>1</a:t>
            </a:r>
            <a:r>
              <a:rPr lang="en-US" sz="1600" dirty="0">
                <a:latin typeface="Helvetica"/>
                <a:cs typeface="Helvetica"/>
              </a:rPr>
              <a:t>,w</a:t>
            </a:r>
            <a:r>
              <a:rPr lang="en-US" sz="1600" baseline="-25000" dirty="0">
                <a:latin typeface="Helvetica"/>
                <a:cs typeface="Helvetica"/>
              </a:rPr>
              <a:t>1</a:t>
            </a:r>
            <a:r>
              <a:rPr lang="en-US" sz="1600" dirty="0">
                <a:latin typeface="Helvetica"/>
                <a:cs typeface="Helvetica"/>
              </a:rPr>
              <a:t>) and (v</a:t>
            </a:r>
            <a:r>
              <a:rPr lang="en-US" sz="1600" baseline="-25000" dirty="0">
                <a:latin typeface="Helvetica"/>
                <a:cs typeface="Helvetica"/>
              </a:rPr>
              <a:t>2</a:t>
            </a:r>
            <a:r>
              <a:rPr lang="en-US" sz="1600" dirty="0">
                <a:latin typeface="Helvetica"/>
                <a:cs typeface="Helvetica"/>
              </a:rPr>
              <a:t>,w</a:t>
            </a:r>
            <a:r>
              <a:rPr lang="en-US" sz="1600" baseline="-25000" dirty="0">
                <a:latin typeface="Helvetica"/>
                <a:cs typeface="Helvetica"/>
              </a:rPr>
              <a:t>2</a:t>
            </a:r>
            <a:r>
              <a:rPr lang="en-US" sz="1600" dirty="0">
                <a:latin typeface="Helvetica"/>
                <a:cs typeface="Helvetica"/>
              </a:rPr>
              <a:t>).</a:t>
            </a:r>
          </a:p>
          <a:p>
            <a:pPr marL="342900" indent="-342900">
              <a:buAutoNum type="arabicPeriod"/>
            </a:pPr>
            <a:r>
              <a:rPr lang="en-US" sz="1600" dirty="0">
                <a:latin typeface="Helvetica"/>
                <a:cs typeface="Helvetica"/>
              </a:rPr>
              <a:t>Measure the degrees j</a:t>
            </a:r>
            <a:r>
              <a:rPr lang="en-US" sz="1600" baseline="-25000" dirty="0">
                <a:latin typeface="Helvetica"/>
                <a:cs typeface="Helvetica"/>
              </a:rPr>
              <a:t>1</a:t>
            </a:r>
            <a:r>
              <a:rPr lang="en-US" sz="1600" dirty="0">
                <a:latin typeface="Helvetica"/>
                <a:cs typeface="Helvetica"/>
              </a:rPr>
              <a:t>, k</a:t>
            </a:r>
            <a:r>
              <a:rPr lang="en-US" sz="1600" baseline="-25000" dirty="0">
                <a:latin typeface="Helvetica"/>
                <a:cs typeface="Helvetica"/>
              </a:rPr>
              <a:t>1</a:t>
            </a:r>
            <a:r>
              <a:rPr lang="en-US" sz="1600" dirty="0">
                <a:latin typeface="Helvetica"/>
                <a:cs typeface="Helvetica"/>
              </a:rPr>
              <a:t>, j</a:t>
            </a:r>
            <a:r>
              <a:rPr lang="en-US" sz="1600" baseline="-25000" dirty="0">
                <a:latin typeface="Helvetica"/>
                <a:cs typeface="Helvetica"/>
              </a:rPr>
              <a:t>2</a:t>
            </a:r>
            <a:r>
              <a:rPr lang="en-US" sz="1600" dirty="0">
                <a:latin typeface="Helvetica"/>
                <a:cs typeface="Helvetica"/>
              </a:rPr>
              <a:t>, k</a:t>
            </a:r>
            <a:r>
              <a:rPr lang="en-US" sz="1600" baseline="-25000" dirty="0">
                <a:latin typeface="Helvetica"/>
                <a:cs typeface="Helvetica"/>
              </a:rPr>
              <a:t>2</a:t>
            </a:r>
            <a:r>
              <a:rPr lang="en-US" sz="1600" dirty="0">
                <a:latin typeface="Helvetica"/>
                <a:cs typeface="Helvetica"/>
              </a:rPr>
              <a:t> of nodes v</a:t>
            </a:r>
            <a:r>
              <a:rPr lang="en-US" sz="1600" baseline="-25000" dirty="0">
                <a:latin typeface="Helvetica"/>
                <a:cs typeface="Helvetica"/>
              </a:rPr>
              <a:t>1</a:t>
            </a:r>
            <a:r>
              <a:rPr lang="en-US" sz="1600" dirty="0">
                <a:latin typeface="Helvetica"/>
                <a:cs typeface="Helvetica"/>
              </a:rPr>
              <a:t>, w</a:t>
            </a:r>
            <a:r>
              <a:rPr lang="en-US" sz="1600" baseline="-25000" dirty="0">
                <a:latin typeface="Helvetica"/>
                <a:cs typeface="Helvetica"/>
              </a:rPr>
              <a:t>1</a:t>
            </a:r>
            <a:r>
              <a:rPr lang="en-US" sz="1600" dirty="0">
                <a:latin typeface="Helvetica"/>
                <a:cs typeface="Helvetica"/>
              </a:rPr>
              <a:t>, v</a:t>
            </a:r>
            <a:r>
              <a:rPr lang="en-US" sz="1600" baseline="-25000" dirty="0">
                <a:latin typeface="Helvetica"/>
                <a:cs typeface="Helvetica"/>
              </a:rPr>
              <a:t>2</a:t>
            </a:r>
            <a:r>
              <a:rPr lang="en-US" sz="1600" dirty="0">
                <a:latin typeface="Helvetica"/>
                <a:cs typeface="Helvetica"/>
              </a:rPr>
              <a:t>, w</a:t>
            </a:r>
            <a:r>
              <a:rPr lang="en-US" sz="1600" baseline="-25000" dirty="0">
                <a:latin typeface="Helvetica"/>
                <a:cs typeface="Helvetica"/>
              </a:rPr>
              <a:t>2</a:t>
            </a:r>
            <a:r>
              <a:rPr lang="en-US" sz="1600" dirty="0">
                <a:latin typeface="Helvetica"/>
                <a:cs typeface="Helvetica"/>
              </a:rPr>
              <a:t>. Replace the two selected links with two new ones (v</a:t>
            </a:r>
            <a:r>
              <a:rPr lang="en-US" sz="1600" baseline="-25000" dirty="0">
                <a:latin typeface="Helvetica"/>
                <a:cs typeface="Helvetica"/>
              </a:rPr>
              <a:t>1</a:t>
            </a:r>
            <a:r>
              <a:rPr lang="en-US" sz="1600" dirty="0">
                <a:latin typeface="Helvetica"/>
                <a:cs typeface="Helvetica"/>
              </a:rPr>
              <a:t>,v</a:t>
            </a:r>
            <a:r>
              <a:rPr lang="en-US" sz="1600" baseline="-25000" dirty="0">
                <a:latin typeface="Helvetica"/>
                <a:cs typeface="Helvetica"/>
              </a:rPr>
              <a:t>2</a:t>
            </a:r>
            <a:r>
              <a:rPr lang="en-US" sz="1600" dirty="0">
                <a:latin typeface="Helvetica"/>
                <a:cs typeface="Helvetica"/>
              </a:rPr>
              <a:t>) and (w</a:t>
            </a:r>
            <a:r>
              <a:rPr lang="en-US" sz="1600" baseline="-25000" dirty="0">
                <a:latin typeface="Helvetica"/>
                <a:cs typeface="Helvetica"/>
              </a:rPr>
              <a:t>1</a:t>
            </a:r>
            <a:r>
              <a:rPr lang="en-US" sz="1600" dirty="0">
                <a:latin typeface="Helvetica"/>
                <a:cs typeface="Helvetica"/>
              </a:rPr>
              <a:t>,w</a:t>
            </a:r>
            <a:r>
              <a:rPr lang="en-US" sz="1600" baseline="-25000" dirty="0">
                <a:latin typeface="Helvetica"/>
                <a:cs typeface="Helvetica"/>
              </a:rPr>
              <a:t>2</a:t>
            </a:r>
            <a:r>
              <a:rPr lang="en-US" sz="1600" dirty="0">
                <a:latin typeface="Helvetica"/>
                <a:cs typeface="Helvetica"/>
              </a:rPr>
              <a:t>) with probability</a:t>
            </a:r>
          </a:p>
          <a:p>
            <a:pPr marL="342900" indent="-342900"/>
            <a:endParaRPr lang="en-US" sz="1600" dirty="0">
              <a:latin typeface="Helvetica"/>
              <a:cs typeface="Helvetica"/>
            </a:endParaRPr>
          </a:p>
          <a:p>
            <a:pPr marL="342900" indent="-342900"/>
            <a:endParaRPr lang="en-US" sz="1600" dirty="0">
              <a:latin typeface="Helvetica"/>
              <a:cs typeface="Helvetica"/>
            </a:endParaRPr>
          </a:p>
          <a:p>
            <a:pPr marL="342900" indent="-342900"/>
            <a:endParaRPr lang="en-US" sz="1600" dirty="0">
              <a:latin typeface="Helvetica"/>
              <a:cs typeface="Helvetica"/>
            </a:endParaRPr>
          </a:p>
          <a:p>
            <a:pPr marL="342900" indent="-342900"/>
            <a:endParaRPr lang="en-US" sz="1600" dirty="0">
              <a:latin typeface="Helvetica"/>
              <a:cs typeface="Helvetica"/>
            </a:endParaRPr>
          </a:p>
          <a:p>
            <a:pPr marL="342900" indent="-342900"/>
            <a:endParaRPr lang="en-US" sz="1600" dirty="0">
              <a:latin typeface="Helvetica"/>
              <a:cs typeface="Helvetica"/>
            </a:endParaRPr>
          </a:p>
          <a:p>
            <a:pPr marL="342900" indent="-342900"/>
            <a:endParaRPr lang="en-US" sz="1600" dirty="0">
              <a:latin typeface="Helvetica"/>
              <a:cs typeface="Helvetica"/>
            </a:endParaRPr>
          </a:p>
          <a:p>
            <a:pPr marL="342900" indent="-342900">
              <a:buAutoNum type="arabicPeriod"/>
            </a:pPr>
            <a:r>
              <a:rPr lang="en-US" sz="1600" dirty="0">
                <a:latin typeface="Helvetica"/>
                <a:cs typeface="Helvetica"/>
              </a:rPr>
              <a:t>Repeat from step 2.</a:t>
            </a:r>
          </a:p>
        </p:txBody>
      </p:sp>
      <p:sp>
        <p:nvSpPr>
          <p:cNvPr id="9" name="TextBox 8"/>
          <p:cNvSpPr txBox="1"/>
          <p:nvPr/>
        </p:nvSpPr>
        <p:spPr>
          <a:xfrm>
            <a:off x="254005" y="856565"/>
            <a:ext cx="5855689" cy="338554"/>
          </a:xfrm>
          <a:prstGeom prst="rect">
            <a:avLst/>
          </a:prstGeom>
          <a:noFill/>
        </p:spPr>
        <p:txBody>
          <a:bodyPr wrap="none" rtlCol="0">
            <a:spAutoFit/>
          </a:bodyPr>
          <a:lstStyle/>
          <a:p>
            <a:r>
              <a:rPr lang="en-US" sz="1600" b="1" dirty="0">
                <a:latin typeface="Helvetica"/>
                <a:cs typeface="Helvetica"/>
              </a:rPr>
              <a:t>We have a desired </a:t>
            </a:r>
            <a:r>
              <a:rPr lang="en-US" sz="1600" b="1" i="1" dirty="0" err="1">
                <a:latin typeface="Helvetica"/>
                <a:cs typeface="Helvetica"/>
              </a:rPr>
              <a:t>e</a:t>
            </a:r>
            <a:r>
              <a:rPr lang="en-US" sz="1600" b="1" i="1" baseline="-25000" dirty="0" err="1">
                <a:latin typeface="Helvetica"/>
                <a:cs typeface="Helvetica"/>
              </a:rPr>
              <a:t>jk</a:t>
            </a:r>
            <a:r>
              <a:rPr lang="en-US" sz="1600" b="1" dirty="0">
                <a:latin typeface="Helvetica"/>
                <a:cs typeface="Helvetica"/>
              </a:rPr>
              <a:t> distribution, which also specifies </a:t>
            </a:r>
            <a:r>
              <a:rPr lang="en-US" sz="1600" b="1" i="1" dirty="0">
                <a:latin typeface="Helvetica"/>
                <a:cs typeface="Helvetica"/>
              </a:rPr>
              <a:t>p</a:t>
            </a:r>
            <a:r>
              <a:rPr lang="en-US" sz="1600" b="1" i="1" baseline="-25000" dirty="0">
                <a:latin typeface="Helvetica"/>
                <a:cs typeface="Helvetica"/>
              </a:rPr>
              <a:t>k</a:t>
            </a:r>
            <a:r>
              <a:rPr lang="en-US" sz="1600" b="1" dirty="0">
                <a:latin typeface="Helvetica"/>
                <a:cs typeface="Helvetica"/>
              </a:rPr>
              <a:t>.</a:t>
            </a:r>
          </a:p>
        </p:txBody>
      </p:sp>
      <p:sp>
        <p:nvSpPr>
          <p:cNvPr id="10" name="TextBox 9"/>
          <p:cNvSpPr txBox="1"/>
          <p:nvPr/>
        </p:nvSpPr>
        <p:spPr>
          <a:xfrm>
            <a:off x="254014" y="4538839"/>
            <a:ext cx="7619999" cy="584776"/>
          </a:xfrm>
          <a:prstGeom prst="rect">
            <a:avLst/>
          </a:prstGeom>
          <a:noFill/>
        </p:spPr>
        <p:txBody>
          <a:bodyPr wrap="square" rtlCol="0">
            <a:spAutoFit/>
          </a:bodyPr>
          <a:lstStyle/>
          <a:p>
            <a:r>
              <a:rPr lang="en-US" sz="1600" b="1" dirty="0">
                <a:latin typeface="Helvetica"/>
                <a:cs typeface="Helvetica"/>
              </a:rPr>
              <a:t>The algorithm is </a:t>
            </a:r>
            <a:r>
              <a:rPr lang="en-US" sz="1600" b="1" dirty="0" err="1">
                <a:latin typeface="Helvetica"/>
                <a:cs typeface="Helvetica"/>
              </a:rPr>
              <a:t>ergodic</a:t>
            </a:r>
            <a:r>
              <a:rPr lang="en-US" sz="1600" b="1" dirty="0">
                <a:latin typeface="Helvetica"/>
                <a:cs typeface="Helvetica"/>
              </a:rPr>
              <a:t> and satisfies detailed balance, therefore in the long time limit it samples the desired network ensemble correctly. </a:t>
            </a:r>
          </a:p>
        </p:txBody>
      </p:sp>
      <p:graphicFrame>
        <p:nvGraphicFramePr>
          <p:cNvPr id="219142" name="Object 6"/>
          <p:cNvGraphicFramePr>
            <a:graphicFrameLocks/>
          </p:cNvGraphicFramePr>
          <p:nvPr/>
        </p:nvGraphicFramePr>
        <p:xfrm>
          <a:off x="451459" y="2579748"/>
          <a:ext cx="3656012" cy="1355725"/>
        </p:xfrm>
        <a:graphic>
          <a:graphicData uri="http://schemas.openxmlformats.org/presentationml/2006/ole">
            <mc:AlternateContent xmlns:mc="http://schemas.openxmlformats.org/markup-compatibility/2006">
              <mc:Choice xmlns:v="urn:schemas-microsoft-com:vml" Requires="v">
                <p:oleObj name="Equation" r:id="rId2" imgW="2438400" imgH="901700" progId="Equation.3">
                  <p:embed/>
                </p:oleObj>
              </mc:Choice>
              <mc:Fallback>
                <p:oleObj name="Equation" r:id="rId2" imgW="2438400" imgH="901700" progId="Equation.3">
                  <p:embed/>
                  <p:pic>
                    <p:nvPicPr>
                      <p:cNvPr id="0"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59" y="2579748"/>
                        <a:ext cx="3656012" cy="1355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
        <p:nvSpPr>
          <p:cNvPr id="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111" charset="0"/>
                <a:ea typeface="Helvetica" pitchFamily="-111" charset="0"/>
                <a:cs typeface="Helvetica" pitchFamily="-111" charset="0"/>
              </a:rPr>
              <a:t>GENERATING NETWORK WITH GIVEN ASSORTATIVITY</a:t>
            </a:r>
          </a:p>
        </p:txBody>
      </p:sp>
      <p:sp>
        <p:nvSpPr>
          <p:cNvPr id="7" name="TextBox 6"/>
          <p:cNvSpPr txBox="1"/>
          <p:nvPr/>
        </p:nvSpPr>
        <p:spPr>
          <a:xfrm>
            <a:off x="296333" y="835842"/>
            <a:ext cx="8229600" cy="2308324"/>
          </a:xfrm>
          <a:prstGeom prst="rect">
            <a:avLst/>
          </a:prstGeom>
          <a:noFill/>
        </p:spPr>
        <p:txBody>
          <a:bodyPr wrap="square" rtlCol="0">
            <a:spAutoFit/>
          </a:bodyPr>
          <a:lstStyle/>
          <a:p>
            <a:pPr marL="342900" indent="-342900">
              <a:buFont typeface="+mj-lt"/>
              <a:buAutoNum type="arabicPeriod" startAt="2"/>
            </a:pPr>
            <a:r>
              <a:rPr lang="en-US" sz="1600" dirty="0">
                <a:latin typeface="Helvetica"/>
                <a:cs typeface="Helvetica"/>
              </a:rPr>
              <a:t>Choose two edges random from the network: (v</a:t>
            </a:r>
            <a:r>
              <a:rPr lang="en-US" sz="1600" baseline="-25000" dirty="0">
                <a:latin typeface="Helvetica"/>
                <a:cs typeface="Helvetica"/>
              </a:rPr>
              <a:t>1</a:t>
            </a:r>
            <a:r>
              <a:rPr lang="en-US" sz="1600" dirty="0">
                <a:latin typeface="Helvetica"/>
                <a:cs typeface="Helvetica"/>
              </a:rPr>
              <a:t>,w</a:t>
            </a:r>
            <a:r>
              <a:rPr lang="en-US" sz="1600" baseline="-25000" dirty="0">
                <a:latin typeface="Helvetica"/>
                <a:cs typeface="Helvetica"/>
              </a:rPr>
              <a:t>1</a:t>
            </a:r>
            <a:r>
              <a:rPr lang="en-US" sz="1600" dirty="0">
                <a:latin typeface="Helvetica"/>
                <a:cs typeface="Helvetica"/>
              </a:rPr>
              <a:t>) and (v</a:t>
            </a:r>
            <a:r>
              <a:rPr lang="en-US" sz="1600" baseline="-25000" dirty="0">
                <a:latin typeface="Helvetica"/>
                <a:cs typeface="Helvetica"/>
              </a:rPr>
              <a:t>2</a:t>
            </a:r>
            <a:r>
              <a:rPr lang="en-US" sz="1600" dirty="0">
                <a:latin typeface="Helvetica"/>
                <a:cs typeface="Helvetica"/>
              </a:rPr>
              <a:t>,w</a:t>
            </a:r>
            <a:r>
              <a:rPr lang="en-US" sz="1600" baseline="-25000" dirty="0">
                <a:latin typeface="Helvetica"/>
                <a:cs typeface="Helvetica"/>
              </a:rPr>
              <a:t>2</a:t>
            </a:r>
            <a:r>
              <a:rPr lang="en-US" sz="1600" dirty="0">
                <a:latin typeface="Helvetica"/>
                <a:cs typeface="Helvetica"/>
              </a:rPr>
              <a:t>).</a:t>
            </a:r>
          </a:p>
          <a:p>
            <a:pPr marL="342900" indent="-342900">
              <a:buAutoNum type="arabicPeriod" startAt="2"/>
            </a:pPr>
            <a:r>
              <a:rPr lang="en-US" sz="1600" dirty="0">
                <a:latin typeface="Helvetica"/>
                <a:cs typeface="Helvetica"/>
              </a:rPr>
              <a:t>Measure the degrees j</a:t>
            </a:r>
            <a:r>
              <a:rPr lang="en-US" sz="1600" baseline="-25000" dirty="0">
                <a:latin typeface="Helvetica"/>
                <a:cs typeface="Helvetica"/>
              </a:rPr>
              <a:t>1</a:t>
            </a:r>
            <a:r>
              <a:rPr lang="en-US" sz="1600" dirty="0">
                <a:latin typeface="Helvetica"/>
                <a:cs typeface="Helvetica"/>
              </a:rPr>
              <a:t>, k</a:t>
            </a:r>
            <a:r>
              <a:rPr lang="en-US" sz="1600" baseline="-25000" dirty="0">
                <a:latin typeface="Helvetica"/>
                <a:cs typeface="Helvetica"/>
              </a:rPr>
              <a:t>1</a:t>
            </a:r>
            <a:r>
              <a:rPr lang="en-US" sz="1600" dirty="0">
                <a:latin typeface="Helvetica"/>
                <a:cs typeface="Helvetica"/>
              </a:rPr>
              <a:t>, j</a:t>
            </a:r>
            <a:r>
              <a:rPr lang="en-US" sz="1600" baseline="-25000" dirty="0">
                <a:latin typeface="Helvetica"/>
                <a:cs typeface="Helvetica"/>
              </a:rPr>
              <a:t>2</a:t>
            </a:r>
            <a:r>
              <a:rPr lang="en-US" sz="1600" dirty="0">
                <a:latin typeface="Helvetica"/>
                <a:cs typeface="Helvetica"/>
              </a:rPr>
              <a:t>, k</a:t>
            </a:r>
            <a:r>
              <a:rPr lang="en-US" sz="1600" baseline="-25000" dirty="0">
                <a:latin typeface="Helvetica"/>
                <a:cs typeface="Helvetica"/>
              </a:rPr>
              <a:t>2</a:t>
            </a:r>
            <a:r>
              <a:rPr lang="en-US" sz="1600" dirty="0">
                <a:latin typeface="Helvetica"/>
                <a:cs typeface="Helvetica"/>
              </a:rPr>
              <a:t> of vertices v</a:t>
            </a:r>
            <a:r>
              <a:rPr lang="en-US" sz="1600" baseline="-25000" dirty="0">
                <a:latin typeface="Helvetica"/>
                <a:cs typeface="Helvetica"/>
              </a:rPr>
              <a:t>1</a:t>
            </a:r>
            <a:r>
              <a:rPr lang="en-US" sz="1600" dirty="0">
                <a:latin typeface="Helvetica"/>
                <a:cs typeface="Helvetica"/>
              </a:rPr>
              <a:t>, w</a:t>
            </a:r>
            <a:r>
              <a:rPr lang="en-US" sz="1600" baseline="-25000" dirty="0">
                <a:latin typeface="Helvetica"/>
                <a:cs typeface="Helvetica"/>
              </a:rPr>
              <a:t>1</a:t>
            </a:r>
            <a:r>
              <a:rPr lang="en-US" sz="1600" dirty="0">
                <a:latin typeface="Helvetica"/>
                <a:cs typeface="Helvetica"/>
              </a:rPr>
              <a:t>, v</a:t>
            </a:r>
            <a:r>
              <a:rPr lang="en-US" sz="1600" baseline="-25000" dirty="0">
                <a:latin typeface="Helvetica"/>
                <a:cs typeface="Helvetica"/>
              </a:rPr>
              <a:t>2</a:t>
            </a:r>
            <a:r>
              <a:rPr lang="en-US" sz="1600" dirty="0">
                <a:latin typeface="Helvetica"/>
                <a:cs typeface="Helvetica"/>
              </a:rPr>
              <a:t>, w</a:t>
            </a:r>
            <a:r>
              <a:rPr lang="en-US" sz="1600" baseline="-25000" dirty="0">
                <a:latin typeface="Helvetica"/>
                <a:cs typeface="Helvetica"/>
              </a:rPr>
              <a:t>2</a:t>
            </a:r>
            <a:r>
              <a:rPr lang="en-US" sz="1600" dirty="0">
                <a:latin typeface="Helvetica"/>
                <a:cs typeface="Helvetica"/>
              </a:rPr>
              <a:t>. Replace the two selected edges with two new ones (v</a:t>
            </a:r>
            <a:r>
              <a:rPr lang="en-US" sz="1600" baseline="-25000" dirty="0">
                <a:latin typeface="Helvetica"/>
                <a:cs typeface="Helvetica"/>
              </a:rPr>
              <a:t>1</a:t>
            </a:r>
            <a:r>
              <a:rPr lang="en-US" sz="1600" dirty="0">
                <a:latin typeface="Helvetica"/>
                <a:cs typeface="Helvetica"/>
              </a:rPr>
              <a:t>,v</a:t>
            </a:r>
            <a:r>
              <a:rPr lang="en-US" sz="1600" baseline="-25000" dirty="0">
                <a:latin typeface="Helvetica"/>
                <a:cs typeface="Helvetica"/>
              </a:rPr>
              <a:t>2</a:t>
            </a:r>
            <a:r>
              <a:rPr lang="en-US" sz="1600" dirty="0">
                <a:latin typeface="Helvetica"/>
                <a:cs typeface="Helvetica"/>
              </a:rPr>
              <a:t>) and (w</a:t>
            </a:r>
            <a:r>
              <a:rPr lang="en-US" sz="1600" baseline="-25000" dirty="0">
                <a:latin typeface="Helvetica"/>
                <a:cs typeface="Helvetica"/>
              </a:rPr>
              <a:t>1</a:t>
            </a:r>
            <a:r>
              <a:rPr lang="en-US" sz="1600" dirty="0">
                <a:latin typeface="Helvetica"/>
                <a:cs typeface="Helvetica"/>
              </a:rPr>
              <a:t>,w</a:t>
            </a:r>
            <a:r>
              <a:rPr lang="en-US" sz="1600" baseline="-25000" dirty="0">
                <a:latin typeface="Helvetica"/>
                <a:cs typeface="Helvetica"/>
              </a:rPr>
              <a:t>2</a:t>
            </a:r>
            <a:r>
              <a:rPr lang="en-US" sz="1600" dirty="0">
                <a:latin typeface="Helvetica"/>
                <a:cs typeface="Helvetica"/>
              </a:rPr>
              <a:t>) with probability</a:t>
            </a:r>
          </a:p>
          <a:p>
            <a:pPr marL="342900" indent="-342900"/>
            <a:endParaRPr lang="en-US" sz="1600" dirty="0">
              <a:latin typeface="Helvetica"/>
              <a:cs typeface="Helvetica"/>
            </a:endParaRPr>
          </a:p>
          <a:p>
            <a:pPr marL="342900" indent="-342900"/>
            <a:endParaRPr lang="en-US" sz="1600" dirty="0">
              <a:latin typeface="Helvetica"/>
              <a:cs typeface="Helvetica"/>
            </a:endParaRPr>
          </a:p>
          <a:p>
            <a:pPr marL="342900" indent="-342900"/>
            <a:endParaRPr lang="en-US" sz="1600" dirty="0">
              <a:latin typeface="Helvetica"/>
              <a:cs typeface="Helvetica"/>
            </a:endParaRPr>
          </a:p>
          <a:p>
            <a:pPr marL="342900" indent="-342900"/>
            <a:endParaRPr lang="en-US" sz="1600" dirty="0">
              <a:latin typeface="Helvetica"/>
              <a:cs typeface="Helvetica"/>
            </a:endParaRPr>
          </a:p>
          <a:p>
            <a:pPr marL="342900" indent="-342900"/>
            <a:endParaRPr lang="en-US" sz="1600" dirty="0">
              <a:latin typeface="Helvetica"/>
              <a:cs typeface="Helvetica"/>
            </a:endParaRPr>
          </a:p>
          <a:p>
            <a:pPr marL="342900" indent="-342900"/>
            <a:endParaRPr lang="en-US" sz="1600" dirty="0">
              <a:latin typeface="Helvetica"/>
              <a:cs typeface="Helvetica"/>
            </a:endParaRPr>
          </a:p>
        </p:txBody>
      </p:sp>
      <p:graphicFrame>
        <p:nvGraphicFramePr>
          <p:cNvPr id="220162" name="Object 2"/>
          <p:cNvGraphicFramePr>
            <a:graphicFrameLocks/>
          </p:cNvGraphicFramePr>
          <p:nvPr/>
        </p:nvGraphicFramePr>
        <p:xfrm>
          <a:off x="745067" y="1842563"/>
          <a:ext cx="3656012" cy="1355725"/>
        </p:xfrm>
        <a:graphic>
          <a:graphicData uri="http://schemas.openxmlformats.org/presentationml/2006/ole">
            <mc:AlternateContent xmlns:mc="http://schemas.openxmlformats.org/markup-compatibility/2006">
              <mc:Choice xmlns:v="urn:schemas-microsoft-com:vml" Requires="v">
                <p:oleObj name="Equation" r:id="rId2" imgW="2438400" imgH="901700" progId="Equation.3">
                  <p:embed/>
                </p:oleObj>
              </mc:Choice>
              <mc:Fallback>
                <p:oleObj name="Equation" r:id="rId2" imgW="2438400" imgH="901700" progId="Equation.3">
                  <p:embed/>
                  <p:pic>
                    <p:nvPicPr>
                      <p:cNvPr id="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067" y="1842563"/>
                        <a:ext cx="3656012" cy="1355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descr="rewiring1.eps"/>
          <p:cNvPicPr>
            <a:picLocks noChangeAspect="1"/>
          </p:cNvPicPr>
          <p:nvPr/>
        </p:nvPicPr>
        <p:blipFill>
          <a:blip r:embed="rId4"/>
          <a:stretch>
            <a:fillRect/>
          </a:stretch>
        </p:blipFill>
        <p:spPr>
          <a:xfrm>
            <a:off x="142598" y="3461609"/>
            <a:ext cx="2109545" cy="1378578"/>
          </a:xfrm>
          <a:prstGeom prst="rect">
            <a:avLst/>
          </a:prstGeom>
        </p:spPr>
      </p:pic>
      <p:pic>
        <p:nvPicPr>
          <p:cNvPr id="11" name="Picture 10" descr="rewiring2.eps"/>
          <p:cNvPicPr>
            <a:picLocks noChangeAspect="1"/>
          </p:cNvPicPr>
          <p:nvPr/>
        </p:nvPicPr>
        <p:blipFill>
          <a:blip r:embed="rId5"/>
          <a:stretch>
            <a:fillRect/>
          </a:stretch>
        </p:blipFill>
        <p:spPr>
          <a:xfrm>
            <a:off x="2325407" y="3461609"/>
            <a:ext cx="2109545" cy="1378578"/>
          </a:xfrm>
          <a:prstGeom prst="rect">
            <a:avLst/>
          </a:prstGeom>
        </p:spPr>
      </p:pic>
      <p:pic>
        <p:nvPicPr>
          <p:cNvPr id="12" name="Picture 11" descr="rewiring3.eps"/>
          <p:cNvPicPr>
            <a:picLocks noChangeAspect="1"/>
          </p:cNvPicPr>
          <p:nvPr/>
        </p:nvPicPr>
        <p:blipFill>
          <a:blip r:embed="rId6"/>
          <a:stretch>
            <a:fillRect/>
          </a:stretch>
        </p:blipFill>
        <p:spPr>
          <a:xfrm>
            <a:off x="4584030" y="3461609"/>
            <a:ext cx="2109545" cy="1378578"/>
          </a:xfrm>
          <a:prstGeom prst="rect">
            <a:avLst/>
          </a:prstGeom>
        </p:spPr>
      </p:pic>
      <p:pic>
        <p:nvPicPr>
          <p:cNvPr id="13" name="Picture 12" descr="rewiring4.eps"/>
          <p:cNvPicPr>
            <a:picLocks noChangeAspect="1"/>
          </p:cNvPicPr>
          <p:nvPr/>
        </p:nvPicPr>
        <p:blipFill>
          <a:blip r:embed="rId7"/>
          <a:stretch>
            <a:fillRect/>
          </a:stretch>
        </p:blipFill>
        <p:spPr>
          <a:xfrm>
            <a:off x="6836163" y="3461609"/>
            <a:ext cx="2109545" cy="1378578"/>
          </a:xfrm>
          <a:prstGeom prst="rect">
            <a:avLst/>
          </a:prstGeom>
        </p:spPr>
      </p:pic>
      <p:sp>
        <p:nvSpPr>
          <p:cNvPr id="14" name="TextBox 13"/>
          <p:cNvSpPr txBox="1"/>
          <p:nvPr/>
        </p:nvSpPr>
        <p:spPr>
          <a:xfrm>
            <a:off x="1115434" y="5031344"/>
            <a:ext cx="298780" cy="338554"/>
          </a:xfrm>
          <a:prstGeom prst="rect">
            <a:avLst/>
          </a:prstGeom>
          <a:noFill/>
        </p:spPr>
        <p:txBody>
          <a:bodyPr wrap="none" rtlCol="0">
            <a:spAutoFit/>
          </a:bodyPr>
          <a:lstStyle/>
          <a:p>
            <a:r>
              <a:rPr lang="en-US" sz="1600" dirty="0">
                <a:solidFill>
                  <a:srgbClr val="800000"/>
                </a:solidFill>
                <a:latin typeface="Helvetica"/>
                <a:cs typeface="Helvetica"/>
              </a:rPr>
              <a:t>1</a:t>
            </a:r>
          </a:p>
        </p:txBody>
      </p:sp>
      <p:sp>
        <p:nvSpPr>
          <p:cNvPr id="15" name="TextBox 14"/>
          <p:cNvSpPr txBox="1"/>
          <p:nvPr/>
        </p:nvSpPr>
        <p:spPr>
          <a:xfrm>
            <a:off x="3367287" y="5031344"/>
            <a:ext cx="300082" cy="338554"/>
          </a:xfrm>
          <a:prstGeom prst="rect">
            <a:avLst/>
          </a:prstGeom>
          <a:noFill/>
        </p:spPr>
        <p:txBody>
          <a:bodyPr wrap="none" rtlCol="0">
            <a:spAutoFit/>
          </a:bodyPr>
          <a:lstStyle/>
          <a:p>
            <a:r>
              <a:rPr lang="en-US" sz="1600" dirty="0">
                <a:solidFill>
                  <a:srgbClr val="800000"/>
                </a:solidFill>
                <a:latin typeface="Helvetica"/>
                <a:cs typeface="Helvetica"/>
              </a:rPr>
              <a:t>2</a:t>
            </a:r>
          </a:p>
        </p:txBody>
      </p:sp>
      <p:sp>
        <p:nvSpPr>
          <p:cNvPr id="16" name="TextBox 15"/>
          <p:cNvSpPr txBox="1"/>
          <p:nvPr/>
        </p:nvSpPr>
        <p:spPr>
          <a:xfrm>
            <a:off x="5638800" y="5014466"/>
            <a:ext cx="298780" cy="338554"/>
          </a:xfrm>
          <a:prstGeom prst="rect">
            <a:avLst/>
          </a:prstGeom>
          <a:noFill/>
        </p:spPr>
        <p:txBody>
          <a:bodyPr wrap="none" rtlCol="0">
            <a:spAutoFit/>
          </a:bodyPr>
          <a:lstStyle/>
          <a:p>
            <a:r>
              <a:rPr lang="en-US" sz="1600" dirty="0">
                <a:solidFill>
                  <a:srgbClr val="800000"/>
                </a:solidFill>
                <a:latin typeface="Helvetica"/>
                <a:cs typeface="Helvetica"/>
              </a:rPr>
              <a:t>3</a:t>
            </a:r>
          </a:p>
        </p:txBody>
      </p:sp>
      <p:sp>
        <p:nvSpPr>
          <p:cNvPr id="17" name="TextBox 16"/>
          <p:cNvSpPr txBox="1"/>
          <p:nvPr/>
        </p:nvSpPr>
        <p:spPr>
          <a:xfrm>
            <a:off x="7868853" y="5014466"/>
            <a:ext cx="298780" cy="338554"/>
          </a:xfrm>
          <a:prstGeom prst="rect">
            <a:avLst/>
          </a:prstGeom>
          <a:noFill/>
        </p:spPr>
        <p:txBody>
          <a:bodyPr wrap="none" rtlCol="0">
            <a:spAutoFit/>
          </a:bodyPr>
          <a:lstStyle/>
          <a:p>
            <a:r>
              <a:rPr lang="en-US" sz="1600" dirty="0">
                <a:solidFill>
                  <a:srgbClr val="800000"/>
                </a:solidFill>
                <a:latin typeface="Helvetica"/>
                <a:cs typeface="Helvetica"/>
              </a:rPr>
              <a:t>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111" charset="0"/>
                <a:ea typeface="Helvetica" pitchFamily="-111" charset="0"/>
                <a:cs typeface="Helvetica" pitchFamily="-111" charset="0"/>
              </a:rPr>
              <a:t>GENERATING NETWORK WITH GIVEN ASSORTATIVITY</a:t>
            </a:r>
          </a:p>
        </p:txBody>
      </p:sp>
      <p:sp>
        <p:nvSpPr>
          <p:cNvPr id="21"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
        <p:nvSpPr>
          <p:cNvPr id="4" name="TextBox 3"/>
          <p:cNvSpPr txBox="1"/>
          <p:nvPr/>
        </p:nvSpPr>
        <p:spPr>
          <a:xfrm>
            <a:off x="76203" y="5262179"/>
            <a:ext cx="4487080" cy="276999"/>
          </a:xfrm>
          <a:prstGeom prst="rect">
            <a:avLst/>
          </a:prstGeom>
          <a:noFill/>
        </p:spPr>
        <p:txBody>
          <a:bodyPr wrap="square" rtlCol="0">
            <a:spAutoFit/>
          </a:bodyPr>
          <a:lstStyle/>
          <a:p>
            <a:r>
              <a:rPr lang="en-US" sz="1200" dirty="0">
                <a:solidFill>
                  <a:schemeClr val="accent1">
                    <a:lumMod val="75000"/>
                  </a:schemeClr>
                </a:solidFill>
                <a:latin typeface="Helvetica"/>
                <a:cs typeface="Helvetica"/>
              </a:rPr>
              <a:t>M. E. J. Newman, Phys. Rev. E </a:t>
            </a:r>
            <a:r>
              <a:rPr lang="en-US" sz="1200" b="1" dirty="0">
                <a:solidFill>
                  <a:schemeClr val="accent1">
                    <a:lumMod val="75000"/>
                  </a:schemeClr>
                </a:solidFill>
                <a:latin typeface="Helvetica"/>
                <a:cs typeface="Helvetica"/>
              </a:rPr>
              <a:t>67,</a:t>
            </a:r>
            <a:r>
              <a:rPr lang="en-US" sz="1200" dirty="0">
                <a:solidFill>
                  <a:schemeClr val="accent1">
                    <a:lumMod val="75000"/>
                  </a:schemeClr>
                </a:solidFill>
                <a:latin typeface="Helvetica"/>
                <a:cs typeface="Helvetica"/>
              </a:rPr>
              <a:t> 026126 (2003)</a:t>
            </a:r>
          </a:p>
        </p:txBody>
      </p:sp>
      <p:sp>
        <p:nvSpPr>
          <p:cNvPr id="5" name="TextBox 4"/>
          <p:cNvSpPr txBox="1"/>
          <p:nvPr/>
        </p:nvSpPr>
        <p:spPr>
          <a:xfrm>
            <a:off x="209059" y="795865"/>
            <a:ext cx="6354957" cy="338554"/>
          </a:xfrm>
          <a:prstGeom prst="rect">
            <a:avLst/>
          </a:prstGeom>
          <a:noFill/>
        </p:spPr>
        <p:txBody>
          <a:bodyPr wrap="none" rtlCol="0">
            <a:spAutoFit/>
          </a:bodyPr>
          <a:lstStyle/>
          <a:p>
            <a:r>
              <a:rPr lang="en-US" sz="1600" dirty="0">
                <a:latin typeface="Helvetica"/>
                <a:cs typeface="Helvetica"/>
              </a:rPr>
              <a:t>If we only specify </a:t>
            </a:r>
            <a:r>
              <a:rPr lang="en-US" sz="1600" i="1" dirty="0" err="1">
                <a:latin typeface="Helvetica"/>
                <a:cs typeface="Helvetica"/>
              </a:rPr>
              <a:t>r</a:t>
            </a:r>
            <a:r>
              <a:rPr lang="en-US" sz="1600" dirty="0">
                <a:latin typeface="Helvetica"/>
                <a:cs typeface="Helvetica"/>
              </a:rPr>
              <a:t> we have great degree of freedom in choosing </a:t>
            </a:r>
            <a:r>
              <a:rPr lang="en-US" sz="1600" i="1" dirty="0" err="1">
                <a:latin typeface="Helvetica"/>
                <a:cs typeface="Helvetica"/>
              </a:rPr>
              <a:t>e</a:t>
            </a:r>
            <a:r>
              <a:rPr lang="en-US" sz="1600" i="1" baseline="-25000" dirty="0" err="1">
                <a:latin typeface="Helvetica"/>
                <a:cs typeface="Helvetica"/>
              </a:rPr>
              <a:t>jk</a:t>
            </a:r>
            <a:r>
              <a:rPr lang="en-US" sz="1600" i="1" baseline="-25000" dirty="0">
                <a:latin typeface="Helvetica"/>
                <a:cs typeface="Helvetica"/>
              </a:rPr>
              <a:t>.</a:t>
            </a:r>
            <a:endParaRPr lang="en-US" sz="1600" dirty="0">
              <a:latin typeface="Helvetica"/>
              <a:cs typeface="Helvetica"/>
            </a:endParaRPr>
          </a:p>
        </p:txBody>
      </p:sp>
      <p:graphicFrame>
        <p:nvGraphicFramePr>
          <p:cNvPr id="6" name="Object 2"/>
          <p:cNvGraphicFramePr>
            <a:graphicFrameLocks noChangeAspect="1"/>
          </p:cNvGraphicFramePr>
          <p:nvPr/>
        </p:nvGraphicFramePr>
        <p:xfrm>
          <a:off x="1606556" y="1712900"/>
          <a:ext cx="2266950" cy="349250"/>
        </p:xfrm>
        <a:graphic>
          <a:graphicData uri="http://schemas.openxmlformats.org/presentationml/2006/ole">
            <mc:AlternateContent xmlns:mc="http://schemas.openxmlformats.org/markup-compatibility/2006">
              <mc:Choice xmlns:v="urn:schemas-microsoft-com:vml" Requires="v">
                <p:oleObj name="Equation" r:id="rId2" imgW="1485900" imgH="228600" progId="Equation.3">
                  <p:embed/>
                </p:oleObj>
              </mc:Choice>
              <mc:Fallback>
                <p:oleObj name="Equation" r:id="rId2" imgW="1485900" imgH="2286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556" y="1712900"/>
                        <a:ext cx="2266950"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12183" y="1320291"/>
            <a:ext cx="3765674" cy="338554"/>
          </a:xfrm>
          <a:prstGeom prst="rect">
            <a:avLst/>
          </a:prstGeom>
          <a:noFill/>
        </p:spPr>
        <p:txBody>
          <a:bodyPr wrap="none" rtlCol="0">
            <a:spAutoFit/>
          </a:bodyPr>
          <a:lstStyle/>
          <a:p>
            <a:r>
              <a:rPr lang="en-US" sz="1600" dirty="0">
                <a:latin typeface="Helvetica"/>
                <a:cs typeface="Helvetica"/>
              </a:rPr>
              <a:t>Possible choice for </a:t>
            </a:r>
            <a:r>
              <a:rPr lang="en-US" sz="1600" dirty="0" err="1">
                <a:latin typeface="Helvetica"/>
                <a:cs typeface="Helvetica"/>
              </a:rPr>
              <a:t>disassortative</a:t>
            </a:r>
            <a:r>
              <a:rPr lang="en-US" sz="1600" dirty="0">
                <a:latin typeface="Helvetica"/>
                <a:cs typeface="Helvetica"/>
              </a:rPr>
              <a:t> case:</a:t>
            </a:r>
          </a:p>
        </p:txBody>
      </p:sp>
      <p:sp>
        <p:nvSpPr>
          <p:cNvPr id="8" name="TextBox 7"/>
          <p:cNvSpPr txBox="1"/>
          <p:nvPr/>
        </p:nvSpPr>
        <p:spPr>
          <a:xfrm>
            <a:off x="4144441" y="1701285"/>
            <a:ext cx="3776862" cy="338554"/>
          </a:xfrm>
          <a:prstGeom prst="rect">
            <a:avLst/>
          </a:prstGeom>
          <a:noFill/>
        </p:spPr>
        <p:txBody>
          <a:bodyPr wrap="none" rtlCol="0">
            <a:spAutoFit/>
          </a:bodyPr>
          <a:lstStyle/>
          <a:p>
            <a:r>
              <a:rPr lang="en-US" sz="1600" dirty="0">
                <a:latin typeface="Helvetica"/>
                <a:cs typeface="Helvetica"/>
              </a:rPr>
              <a:t>Where </a:t>
            </a:r>
            <a:r>
              <a:rPr lang="en-US" sz="1600" i="1" dirty="0" err="1">
                <a:latin typeface="Helvetica"/>
                <a:cs typeface="Helvetica"/>
              </a:rPr>
              <a:t>x</a:t>
            </a:r>
            <a:r>
              <a:rPr lang="en-US" sz="1600" i="1" baseline="-25000" dirty="0" err="1">
                <a:latin typeface="Helvetica"/>
                <a:cs typeface="Helvetica"/>
              </a:rPr>
              <a:t>k</a:t>
            </a:r>
            <a:r>
              <a:rPr lang="en-US" sz="1600" dirty="0">
                <a:latin typeface="Helvetica"/>
                <a:cs typeface="Helvetica"/>
              </a:rPr>
              <a:t> is any normalized distribution.</a:t>
            </a:r>
          </a:p>
        </p:txBody>
      </p:sp>
      <p:graphicFrame>
        <p:nvGraphicFramePr>
          <p:cNvPr id="9" name="Object 3"/>
          <p:cNvGraphicFramePr>
            <a:graphicFrameLocks noChangeAspect="1"/>
          </p:cNvGraphicFramePr>
          <p:nvPr/>
        </p:nvGraphicFramePr>
        <p:xfrm>
          <a:off x="804354" y="3552282"/>
          <a:ext cx="7302501" cy="876300"/>
        </p:xfrm>
        <a:graphic>
          <a:graphicData uri="http://schemas.openxmlformats.org/presentationml/2006/ole">
            <mc:AlternateContent xmlns:mc="http://schemas.openxmlformats.org/markup-compatibility/2006">
              <mc:Choice xmlns:v="urn:schemas-microsoft-com:vml" Requires="v">
                <p:oleObj name="Equation" r:id="rId4" imgW="4864100" imgH="584200" progId="Equation.3">
                  <p:embed/>
                </p:oleObj>
              </mc:Choice>
              <mc:Fallback>
                <p:oleObj name="Equation" r:id="rId4" imgW="4864100" imgH="584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54" y="3552282"/>
                        <a:ext cx="7302501"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271449" y="4557190"/>
            <a:ext cx="6218258" cy="413266"/>
            <a:chOff x="106342" y="4006334"/>
            <a:chExt cx="6218258" cy="413266"/>
          </a:xfrm>
        </p:grpSpPr>
        <p:sp>
          <p:nvSpPr>
            <p:cNvPr id="11" name="TextBox 10"/>
            <p:cNvSpPr txBox="1"/>
            <p:nvPr/>
          </p:nvSpPr>
          <p:spPr>
            <a:xfrm>
              <a:off x="106342" y="4006334"/>
              <a:ext cx="1746993" cy="338554"/>
            </a:xfrm>
            <a:prstGeom prst="rect">
              <a:avLst/>
            </a:prstGeom>
            <a:noFill/>
          </p:spPr>
          <p:txBody>
            <a:bodyPr wrap="none" rtlCol="0">
              <a:spAutoFit/>
            </a:bodyPr>
            <a:lstStyle/>
            <a:p>
              <a:r>
                <a:rPr lang="en-US" sz="1600" dirty="0" err="1">
                  <a:latin typeface="Helvetica"/>
                  <a:cs typeface="Helvetica"/>
                </a:rPr>
                <a:t>Assortative</a:t>
              </a:r>
              <a:r>
                <a:rPr lang="en-US" sz="1600" dirty="0">
                  <a:latin typeface="Helvetica"/>
                  <a:cs typeface="Helvetica"/>
                </a:rPr>
                <a:t> case:</a:t>
              </a:r>
            </a:p>
          </p:txBody>
        </p:sp>
        <p:grpSp>
          <p:nvGrpSpPr>
            <p:cNvPr id="12" name="Group 19"/>
            <p:cNvGrpSpPr/>
            <p:nvPr/>
          </p:nvGrpSpPr>
          <p:grpSpPr>
            <a:xfrm>
              <a:off x="2609850" y="4070350"/>
              <a:ext cx="3714750" cy="349250"/>
              <a:chOff x="2063750" y="4375150"/>
              <a:chExt cx="3714750" cy="349250"/>
            </a:xfrm>
          </p:grpSpPr>
          <p:graphicFrame>
            <p:nvGraphicFramePr>
              <p:cNvPr id="13" name="Object 2"/>
              <p:cNvGraphicFramePr>
                <a:graphicFrameLocks noChangeAspect="1"/>
              </p:cNvGraphicFramePr>
              <p:nvPr/>
            </p:nvGraphicFramePr>
            <p:xfrm>
              <a:off x="2063750" y="4375150"/>
              <a:ext cx="1492250" cy="349250"/>
            </p:xfrm>
            <a:graphic>
              <a:graphicData uri="http://schemas.openxmlformats.org/presentationml/2006/ole">
                <mc:AlternateContent xmlns:mc="http://schemas.openxmlformats.org/markup-compatibility/2006">
                  <mc:Choice xmlns:v="urn:schemas-microsoft-com:vml" Requires="v">
                    <p:oleObj name="Equation" r:id="rId6" imgW="977900" imgH="228600" progId="Equation.3">
                      <p:embed/>
                    </p:oleObj>
                  </mc:Choice>
                  <mc:Fallback>
                    <p:oleObj name="Equation" r:id="rId6" imgW="977900" imgH="2286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3750" y="4375150"/>
                            <a:ext cx="1492250"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Arrow Connector 13"/>
              <p:cNvCxnSpPr/>
              <p:nvPr/>
            </p:nvCxnSpPr>
            <p:spPr>
              <a:xfrm>
                <a:off x="3876675" y="4540693"/>
                <a:ext cx="78105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5" name="Object 14"/>
              <p:cNvGraphicFramePr>
                <a:graphicFrameLocks noChangeAspect="1"/>
              </p:cNvGraphicFramePr>
              <p:nvPr/>
            </p:nvGraphicFramePr>
            <p:xfrm>
              <a:off x="5029200" y="4407343"/>
              <a:ext cx="749300" cy="269875"/>
            </p:xfrm>
            <a:graphic>
              <a:graphicData uri="http://schemas.openxmlformats.org/presentationml/2006/ole">
                <mc:AlternateContent xmlns:mc="http://schemas.openxmlformats.org/markup-compatibility/2006">
                  <mc:Choice xmlns:v="urn:schemas-microsoft-com:vml" Requires="v">
                    <p:oleObj name="Equation" r:id="rId8" imgW="495300" imgH="177800" progId="Equation.3">
                      <p:embed/>
                    </p:oleObj>
                  </mc:Choice>
                  <mc:Fallback>
                    <p:oleObj name="Equation" r:id="rId8" imgW="495300" imgH="1778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4407343"/>
                            <a:ext cx="749300"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6" name="TextBox 15"/>
          <p:cNvSpPr txBox="1"/>
          <p:nvPr/>
        </p:nvSpPr>
        <p:spPr>
          <a:xfrm>
            <a:off x="199077" y="2189152"/>
            <a:ext cx="3874102" cy="338554"/>
          </a:xfrm>
          <a:prstGeom prst="rect">
            <a:avLst/>
          </a:prstGeom>
          <a:noFill/>
        </p:spPr>
        <p:txBody>
          <a:bodyPr wrap="none" rtlCol="0">
            <a:spAutoFit/>
          </a:bodyPr>
          <a:lstStyle/>
          <a:p>
            <a:r>
              <a:rPr lang="en-US" sz="1600" dirty="0">
                <a:latin typeface="Helvetica"/>
                <a:cs typeface="Helvetica"/>
              </a:rPr>
              <a:t>This form satisfies the constraints on </a:t>
            </a:r>
            <a:r>
              <a:rPr lang="en-US" sz="1600" i="1" dirty="0" err="1">
                <a:latin typeface="Helvetica"/>
                <a:cs typeface="Helvetica"/>
              </a:rPr>
              <a:t>e</a:t>
            </a:r>
            <a:r>
              <a:rPr lang="en-US" sz="1600" i="1" baseline="-25000" dirty="0" err="1">
                <a:latin typeface="Helvetica"/>
                <a:cs typeface="Helvetica"/>
              </a:rPr>
              <a:t>jk</a:t>
            </a:r>
            <a:r>
              <a:rPr lang="en-US" sz="1600" dirty="0">
                <a:latin typeface="Helvetica"/>
                <a:cs typeface="Helvetica"/>
              </a:rPr>
              <a:t>:</a:t>
            </a:r>
            <a:endParaRPr lang="en-US" sz="1600" i="1" dirty="0">
              <a:latin typeface="Helvetica"/>
              <a:cs typeface="Helvetica"/>
            </a:endParaRPr>
          </a:p>
        </p:txBody>
      </p:sp>
      <p:graphicFrame>
        <p:nvGraphicFramePr>
          <p:cNvPr id="17" name="Object 16"/>
          <p:cNvGraphicFramePr>
            <a:graphicFrameLocks noChangeAspect="1"/>
          </p:cNvGraphicFramePr>
          <p:nvPr/>
        </p:nvGraphicFramePr>
        <p:xfrm>
          <a:off x="826568" y="2604018"/>
          <a:ext cx="3089275" cy="441325"/>
        </p:xfrm>
        <a:graphic>
          <a:graphicData uri="http://schemas.openxmlformats.org/presentationml/2006/ole">
            <mc:AlternateContent xmlns:mc="http://schemas.openxmlformats.org/markup-compatibility/2006">
              <mc:Choice xmlns:v="urn:schemas-microsoft-com:vml" Requires="v">
                <p:oleObj name="Equation" r:id="rId10" imgW="2578100" imgH="368300" progId="Equation.3">
                  <p:embed/>
                </p:oleObj>
              </mc:Choice>
              <mc:Fallback>
                <p:oleObj name="Equation" r:id="rId10" imgW="2578100" imgH="3683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6568" y="2604018"/>
                        <a:ext cx="3089275"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7"/>
          <p:cNvGraphicFramePr>
            <a:graphicFrameLocks noChangeAspect="1"/>
          </p:cNvGraphicFramePr>
          <p:nvPr/>
        </p:nvGraphicFramePr>
        <p:xfrm>
          <a:off x="4454003" y="2604018"/>
          <a:ext cx="3500438" cy="441325"/>
        </p:xfrm>
        <a:graphic>
          <a:graphicData uri="http://schemas.openxmlformats.org/presentationml/2006/ole">
            <mc:AlternateContent xmlns:mc="http://schemas.openxmlformats.org/markup-compatibility/2006">
              <mc:Choice xmlns:v="urn:schemas-microsoft-com:vml" Requires="v">
                <p:oleObj name="Equation" r:id="rId12" imgW="2921000" imgH="368300" progId="Equation.3">
                  <p:embed/>
                </p:oleObj>
              </mc:Choice>
              <mc:Fallback>
                <p:oleObj name="Equation" r:id="rId12" imgW="2921000" imgH="368300" progId="Equation.3">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54003" y="2604018"/>
                        <a:ext cx="3500438"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558843" y="3188219"/>
            <a:ext cx="3503684" cy="338554"/>
          </a:xfrm>
          <a:prstGeom prst="rect">
            <a:avLst/>
          </a:prstGeom>
          <a:noFill/>
        </p:spPr>
        <p:txBody>
          <a:bodyPr wrap="none" rtlCol="0">
            <a:spAutoFit/>
          </a:bodyPr>
          <a:lstStyle/>
          <a:p>
            <a:r>
              <a:rPr lang="en-US" sz="1600" dirty="0">
                <a:latin typeface="Helvetica"/>
                <a:cs typeface="Helvetica"/>
              </a:rPr>
              <a:t>The</a:t>
            </a:r>
            <a:r>
              <a:rPr lang="en-US" sz="1600" i="1" dirty="0">
                <a:latin typeface="Helvetica"/>
                <a:cs typeface="Helvetica"/>
              </a:rPr>
              <a:t> </a:t>
            </a:r>
            <a:r>
              <a:rPr lang="en-US" sz="1600" i="1" dirty="0" err="1">
                <a:latin typeface="Helvetica"/>
                <a:cs typeface="Helvetica"/>
              </a:rPr>
              <a:t>r</a:t>
            </a:r>
            <a:r>
              <a:rPr lang="en-US" sz="1600" i="1" dirty="0">
                <a:latin typeface="Helvetica"/>
                <a:cs typeface="Helvetica"/>
              </a:rPr>
              <a:t> </a:t>
            </a:r>
            <a:r>
              <a:rPr lang="en-US" sz="1600" dirty="0">
                <a:latin typeface="Helvetica"/>
                <a:cs typeface="Helvetica"/>
              </a:rPr>
              <a:t>value can be easily calculated: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111" charset="0"/>
                <a:ea typeface="Helvetica" pitchFamily="-111" charset="0"/>
                <a:cs typeface="Helvetica" pitchFamily="-111" charset="0"/>
              </a:rPr>
              <a:t>EXAMPLE: </a:t>
            </a:r>
            <a:r>
              <a:rPr lang="en-US" sz="2000" b="1" dirty="0" err="1">
                <a:solidFill>
                  <a:schemeClr val="bg1"/>
                </a:solidFill>
                <a:latin typeface="Helvetica" pitchFamily="-111" charset="0"/>
                <a:ea typeface="Helvetica" pitchFamily="-111" charset="0"/>
                <a:cs typeface="Helvetica" pitchFamily="-111" charset="0"/>
              </a:rPr>
              <a:t>Erdős-Rényi</a:t>
            </a:r>
            <a:endParaRPr lang="en-US" sz="2000" b="1" dirty="0">
              <a:solidFill>
                <a:schemeClr val="bg1"/>
              </a:solidFill>
              <a:latin typeface="Helvetica" pitchFamily="-111" charset="0"/>
              <a:ea typeface="Helvetica" pitchFamily="-111" charset="0"/>
              <a:cs typeface="Helvetica" pitchFamily="-111" charset="0"/>
            </a:endParaRPr>
          </a:p>
        </p:txBody>
      </p:sp>
      <p:sp>
        <p:nvSpPr>
          <p:cNvPr id="21"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pic>
        <p:nvPicPr>
          <p:cNvPr id="4" name="Picture 3" descr="er_neutral.eps"/>
          <p:cNvPicPr>
            <a:picLocks noChangeAspect="1"/>
          </p:cNvPicPr>
          <p:nvPr/>
        </p:nvPicPr>
        <p:blipFill rotWithShape="1">
          <a:blip r:embed="rId2"/>
          <a:srcRect l="28395" t="-547" r="24481" b="547"/>
          <a:stretch/>
        </p:blipFill>
        <p:spPr>
          <a:xfrm>
            <a:off x="0" y="1526177"/>
            <a:ext cx="3337478" cy="2695967"/>
          </a:xfrm>
          <a:prstGeom prst="rect">
            <a:avLst/>
          </a:prstGeom>
        </p:spPr>
      </p:pic>
      <p:pic>
        <p:nvPicPr>
          <p:cNvPr id="5" name="Picture 4" descr="er_assort.eps"/>
          <p:cNvPicPr>
            <a:picLocks noChangeAspect="1"/>
          </p:cNvPicPr>
          <p:nvPr/>
        </p:nvPicPr>
        <p:blipFill>
          <a:blip r:embed="rId3"/>
          <a:srcRect l="28201" r="26438"/>
          <a:stretch>
            <a:fillRect/>
          </a:stretch>
        </p:blipFill>
        <p:spPr>
          <a:xfrm>
            <a:off x="2979247" y="1540933"/>
            <a:ext cx="3036850" cy="2695967"/>
          </a:xfrm>
          <a:prstGeom prst="rect">
            <a:avLst/>
          </a:prstGeom>
        </p:spPr>
      </p:pic>
      <p:pic>
        <p:nvPicPr>
          <p:cNvPr id="6" name="Picture 5" descr="er_disassort.eps"/>
          <p:cNvPicPr>
            <a:picLocks noChangeAspect="1"/>
          </p:cNvPicPr>
          <p:nvPr/>
        </p:nvPicPr>
        <p:blipFill>
          <a:blip r:embed="rId4"/>
          <a:srcRect l="28201" r="26438"/>
          <a:stretch>
            <a:fillRect/>
          </a:stretch>
        </p:blipFill>
        <p:spPr>
          <a:xfrm>
            <a:off x="6019865" y="1523999"/>
            <a:ext cx="3036848" cy="2720550"/>
          </a:xfrm>
          <a:prstGeom prst="rect">
            <a:avLst/>
          </a:prstGeom>
        </p:spPr>
      </p:pic>
      <p:sp>
        <p:nvSpPr>
          <p:cNvPr id="2" name="TextBox 1"/>
          <p:cNvSpPr txBox="1"/>
          <p:nvPr/>
        </p:nvSpPr>
        <p:spPr>
          <a:xfrm>
            <a:off x="4618296" y="1500424"/>
            <a:ext cx="248786" cy="230832"/>
          </a:xfrm>
          <a:prstGeom prst="rect">
            <a:avLst/>
          </a:prstGeom>
          <a:noFill/>
        </p:spPr>
        <p:txBody>
          <a:bodyPr wrap="none" rtlCol="0">
            <a:spAutoFit/>
          </a:bodyPr>
          <a:lstStyle/>
          <a:p>
            <a:r>
              <a:rPr lang="en-US" sz="900" b="1" dirty="0"/>
              <a:t>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pitchFamily="-111" charset="0"/>
                <a:ea typeface="Helvetica" pitchFamily="-111" charset="0"/>
                <a:cs typeface="Helvetica" pitchFamily="-111" charset="0"/>
              </a:rPr>
              <a:t>Network Science: Degree Correlations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
        <p:nvSpPr>
          <p:cNvPr id="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111" charset="0"/>
                <a:ea typeface="Helvetica" pitchFamily="-111" charset="0"/>
                <a:cs typeface="Helvetica" pitchFamily="-111" charset="0"/>
              </a:rPr>
              <a:t>EXAMPLE: </a:t>
            </a:r>
            <a:r>
              <a:rPr lang="en-US" sz="2000" b="1" dirty="0" err="1">
                <a:solidFill>
                  <a:schemeClr val="bg1"/>
                </a:solidFill>
                <a:latin typeface="Helvetica" pitchFamily="-111" charset="0"/>
                <a:ea typeface="Helvetica" pitchFamily="-111" charset="0"/>
                <a:cs typeface="Helvetica" pitchFamily="-111" charset="0"/>
              </a:rPr>
              <a:t>Erdős-Rényi</a:t>
            </a:r>
            <a:endParaRPr lang="en-US" sz="2000" b="1" dirty="0">
              <a:solidFill>
                <a:schemeClr val="bg1"/>
              </a:solidFill>
              <a:latin typeface="Helvetica" pitchFamily="-111" charset="0"/>
              <a:ea typeface="Helvetica" pitchFamily="-111" charset="0"/>
              <a:cs typeface="Helvetica" pitchFamily="-111" charset="0"/>
            </a:endParaRPr>
          </a:p>
        </p:txBody>
      </p:sp>
      <p:pic>
        <p:nvPicPr>
          <p:cNvPr id="5" name="Picture 4" descr="er_annd.eps"/>
          <p:cNvPicPr>
            <a:picLocks noChangeAspect="1"/>
          </p:cNvPicPr>
          <p:nvPr/>
        </p:nvPicPr>
        <p:blipFill>
          <a:blip r:embed="rId2"/>
          <a:stretch>
            <a:fillRect/>
          </a:stretch>
        </p:blipFill>
        <p:spPr>
          <a:xfrm rot="5400000">
            <a:off x="1201234" y="-726774"/>
            <a:ext cx="5807824" cy="75160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38100" y="120650"/>
            <a:ext cx="9512300" cy="952500"/>
          </a:xfrm>
        </p:spPr>
        <p:txBody>
          <a:bodyPr/>
          <a:lstStyle/>
          <a:p>
            <a:pPr algn="l">
              <a:defRPr/>
            </a:pPr>
            <a:br>
              <a:rPr lang="en-US" sz="1800">
                <a:latin typeface="Helvetica" charset="0"/>
                <a:ea typeface="Helvetica" charset="0"/>
                <a:cs typeface="Helvetica" charset="0"/>
              </a:rPr>
            </a:br>
            <a:r>
              <a:rPr lang="en-US" sz="1800">
                <a:latin typeface="Helvetica" charset="0"/>
                <a:ea typeface="Helvetica" charset="0"/>
                <a:cs typeface="Helvetica" charset="0"/>
              </a:rPr>
              <a:t>(the simplest way to change the degree exponent) </a:t>
            </a:r>
            <a:endParaRPr lang="en-US" sz="1800">
              <a:effectLst>
                <a:outerShdw blurRad="38100" dist="38100" dir="2700000" algn="tl">
                  <a:srgbClr val="DDDDDD"/>
                </a:outerShdw>
              </a:effectLst>
              <a:latin typeface="Helvetica" charset="0"/>
              <a:ea typeface="Helvetica" charset="0"/>
              <a:cs typeface="Helvetica" charset="0"/>
            </a:endParaRPr>
          </a:p>
        </p:txBody>
      </p:sp>
      <p:sp>
        <p:nvSpPr>
          <p:cNvPr id="75786" name="Text Box 3"/>
          <p:cNvSpPr txBox="1">
            <a:spLocks noChangeArrowheads="1"/>
          </p:cNvSpPr>
          <p:nvPr/>
        </p:nvSpPr>
        <p:spPr bwMode="auto">
          <a:xfrm>
            <a:off x="1162050" y="946150"/>
            <a:ext cx="2492375" cy="965200"/>
          </a:xfrm>
          <a:prstGeom prst="rect">
            <a:avLst/>
          </a:prstGeom>
          <a:noFill/>
          <a:ln w="9525">
            <a:noFill/>
            <a:miter lim="800000"/>
            <a:headEnd/>
            <a:tailEnd/>
          </a:ln>
        </p:spPr>
        <p:txBody>
          <a:bodyPr wrap="none">
            <a:prstTxWarp prst="textNoShape">
              <a:avLst/>
            </a:prstTxWarp>
            <a:spAutoFit/>
          </a:bodyPr>
          <a:lstStyle/>
          <a:p>
            <a:pPr>
              <a:lnSpc>
                <a:spcPct val="120000"/>
              </a:lnSpc>
            </a:pPr>
            <a:endParaRPr lang="en-US" sz="2400"/>
          </a:p>
          <a:p>
            <a:pPr>
              <a:lnSpc>
                <a:spcPct val="120000"/>
              </a:lnSpc>
            </a:pPr>
            <a:r>
              <a:rPr lang="en-US" sz="2400"/>
              <a:t>					</a:t>
            </a:r>
          </a:p>
        </p:txBody>
      </p:sp>
      <p:sp>
        <p:nvSpPr>
          <p:cNvPr id="66571" name="AutoShape 12"/>
          <p:cNvSpPr>
            <a:spLocks noChangeArrowheads="1"/>
          </p:cNvSpPr>
          <p:nvPr/>
        </p:nvSpPr>
        <p:spPr bwMode="auto">
          <a:xfrm>
            <a:off x="3048000" y="5030788"/>
            <a:ext cx="366713" cy="733425"/>
          </a:xfrm>
          <a:prstGeom prst="triangle">
            <a:avLst>
              <a:gd name="adj" fmla="val 50000"/>
            </a:avLst>
          </a:prstGeom>
          <a:noFill/>
          <a:ln w="9525">
            <a:noFill/>
            <a:miter lim="800000"/>
            <a:headEnd/>
            <a:tailEnd/>
          </a:ln>
        </p:spPr>
        <p:txBody>
          <a:bodyPr wrap="none" anchor="ctr">
            <a:prstTxWarp prst="textNoShape">
              <a:avLst/>
            </a:prstTxWarp>
            <a:spAutoFit/>
          </a:bodyPr>
          <a:lstStyle/>
          <a:p>
            <a:endParaRPr lang="hu-HU"/>
          </a:p>
        </p:txBody>
      </p:sp>
      <p:pic>
        <p:nvPicPr>
          <p:cNvPr id="75788" name="Picture 15" descr="directed"/>
          <p:cNvPicPr>
            <a:picLocks noChangeAspect="1" noChangeArrowheads="1"/>
          </p:cNvPicPr>
          <p:nvPr/>
        </p:nvPicPr>
        <p:blipFill>
          <a:blip r:embed="rId3"/>
          <a:srcRect/>
          <a:stretch>
            <a:fillRect/>
          </a:stretch>
        </p:blipFill>
        <p:spPr bwMode="auto">
          <a:xfrm>
            <a:off x="571500" y="1136650"/>
            <a:ext cx="5029200" cy="1514475"/>
          </a:xfrm>
          <a:prstGeom prst="rect">
            <a:avLst/>
          </a:prstGeom>
          <a:noFill/>
          <a:ln w="9525">
            <a:noFill/>
            <a:miter lim="800000"/>
            <a:headEnd/>
            <a:tailEnd/>
          </a:ln>
        </p:spPr>
      </p:pic>
      <p:graphicFrame>
        <p:nvGraphicFramePr>
          <p:cNvPr id="66562" name="Object 20"/>
          <p:cNvGraphicFramePr>
            <a:graphicFrameLocks noChangeAspect="1"/>
          </p:cNvGraphicFramePr>
          <p:nvPr/>
        </p:nvGraphicFramePr>
        <p:xfrm>
          <a:off x="3557588" y="3976688"/>
          <a:ext cx="1981200" cy="512762"/>
        </p:xfrm>
        <a:graphic>
          <a:graphicData uri="http://schemas.openxmlformats.org/presentationml/2006/ole">
            <mc:AlternateContent xmlns:mc="http://schemas.openxmlformats.org/markup-compatibility/2006">
              <mc:Choice xmlns:v="urn:schemas-microsoft-com:vml" Requires="v">
                <p:oleObj name="Equation" r:id="rId4" imgW="774360" imgH="241200" progId="Equation.3">
                  <p:embed/>
                </p:oleObj>
              </mc:Choice>
              <mc:Fallback>
                <p:oleObj name="Equation" r:id="rId4" imgW="774360" imgH="241200" progId="Equation.3">
                  <p:embed/>
                  <p:pic>
                    <p:nvPicPr>
                      <p:cNvPr id="66562"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7588" y="3976688"/>
                        <a:ext cx="1981200"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3" name="Object 5"/>
          <p:cNvGraphicFramePr>
            <a:graphicFrameLocks noChangeAspect="1"/>
          </p:cNvGraphicFramePr>
          <p:nvPr/>
        </p:nvGraphicFramePr>
        <p:xfrm>
          <a:off x="127000" y="2881313"/>
          <a:ext cx="3689350" cy="842962"/>
        </p:xfrm>
        <a:graphic>
          <a:graphicData uri="http://schemas.openxmlformats.org/presentationml/2006/ole">
            <mc:AlternateContent xmlns:mc="http://schemas.openxmlformats.org/markup-compatibility/2006">
              <mc:Choice xmlns:v="urn:schemas-microsoft-com:vml" Requires="v">
                <p:oleObj name="Equation" r:id="rId6" imgW="1714500" imgH="469900" progId="Equation.3">
                  <p:embed/>
                </p:oleObj>
              </mc:Choice>
              <mc:Fallback>
                <p:oleObj name="Equation" r:id="rId6" imgW="1714500" imgH="469900" progId="Equation.3">
                  <p:embed/>
                  <p:pic>
                    <p:nvPicPr>
                      <p:cNvPr id="6656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000" y="2881313"/>
                        <a:ext cx="3689350" cy="842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4" name="Object 6"/>
          <p:cNvGraphicFramePr>
            <a:graphicFrameLocks noChangeAspect="1"/>
          </p:cNvGraphicFramePr>
          <p:nvPr/>
        </p:nvGraphicFramePr>
        <p:xfrm>
          <a:off x="571500" y="3862388"/>
          <a:ext cx="1533525" cy="706437"/>
        </p:xfrm>
        <a:graphic>
          <a:graphicData uri="http://schemas.openxmlformats.org/presentationml/2006/ole">
            <mc:AlternateContent xmlns:mc="http://schemas.openxmlformats.org/markup-compatibility/2006">
              <mc:Choice xmlns:v="urn:schemas-microsoft-com:vml" Requires="v">
                <p:oleObj name="Equation" r:id="rId8" imgW="711200" imgH="393700" progId="Equation.3">
                  <p:embed/>
                </p:oleObj>
              </mc:Choice>
              <mc:Fallback>
                <p:oleObj name="Equation" r:id="rId8" imgW="711200" imgH="393700" progId="Equation.3">
                  <p:embed/>
                  <p:pic>
                    <p:nvPicPr>
                      <p:cNvPr id="6656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 y="3862388"/>
                        <a:ext cx="1533525" cy="706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6" name="TextBox 35"/>
          <p:cNvSpPr txBox="1">
            <a:spLocks noChangeArrowheads="1"/>
          </p:cNvSpPr>
          <p:nvPr/>
        </p:nvSpPr>
        <p:spPr bwMode="auto">
          <a:xfrm>
            <a:off x="3343275" y="2881313"/>
            <a:ext cx="620713" cy="661987"/>
          </a:xfrm>
          <a:prstGeom prst="rect">
            <a:avLst/>
          </a:prstGeom>
          <a:solidFill>
            <a:srgbClr val="FF6600">
              <a:alpha val="30196"/>
            </a:srgbClr>
          </a:solidFill>
          <a:ln w="9525">
            <a:noFill/>
            <a:miter lim="800000"/>
            <a:headEnd/>
            <a:tailEnd/>
          </a:ln>
        </p:spPr>
        <p:txBody>
          <a:bodyPr>
            <a:prstTxWarp prst="textNoShape">
              <a:avLst/>
            </a:prstTxWarp>
            <a:spAutoFit/>
          </a:bodyPr>
          <a:lstStyle/>
          <a:p>
            <a:endParaRPr lang="hu-HU"/>
          </a:p>
        </p:txBody>
      </p:sp>
      <p:sp>
        <p:nvSpPr>
          <p:cNvPr id="66577" name="TextBox 36"/>
          <p:cNvSpPr txBox="1">
            <a:spLocks noChangeArrowheads="1"/>
          </p:cNvSpPr>
          <p:nvPr/>
        </p:nvSpPr>
        <p:spPr bwMode="auto">
          <a:xfrm>
            <a:off x="4360863" y="2814638"/>
            <a:ext cx="2595562" cy="369887"/>
          </a:xfrm>
          <a:prstGeom prst="rect">
            <a:avLst/>
          </a:prstGeom>
          <a:noFill/>
          <a:ln w="9525">
            <a:noFill/>
            <a:miter lim="800000"/>
            <a:headEnd/>
            <a:tailEnd/>
          </a:ln>
        </p:spPr>
        <p:txBody>
          <a:bodyPr wrap="none">
            <a:prstTxWarp prst="textNoShape">
              <a:avLst/>
            </a:prstTxWarp>
            <a:spAutoFit/>
          </a:bodyPr>
          <a:lstStyle/>
          <a:p>
            <a:r>
              <a:rPr lang="hu-HU">
                <a:latin typeface="Helvetica" pitchFamily="-84" charset="0"/>
                <a:ea typeface="Helvetica" pitchFamily="-84" charset="0"/>
                <a:cs typeface="Helvetica" pitchFamily="-84" charset="0"/>
              </a:rPr>
              <a:t>Undirected BA network:</a:t>
            </a:r>
          </a:p>
        </p:txBody>
      </p:sp>
      <p:sp>
        <p:nvSpPr>
          <p:cNvPr id="66578" name="TextBox 37"/>
          <p:cNvSpPr txBox="1">
            <a:spLocks noChangeArrowheads="1"/>
          </p:cNvSpPr>
          <p:nvPr/>
        </p:nvSpPr>
        <p:spPr bwMode="auto">
          <a:xfrm>
            <a:off x="4387850" y="3275013"/>
            <a:ext cx="2339975" cy="369887"/>
          </a:xfrm>
          <a:prstGeom prst="rect">
            <a:avLst/>
          </a:prstGeom>
          <a:noFill/>
          <a:ln w="9525">
            <a:noFill/>
            <a:miter lim="800000"/>
            <a:headEnd/>
            <a:tailEnd/>
          </a:ln>
        </p:spPr>
        <p:txBody>
          <a:bodyPr wrap="none">
            <a:prstTxWarp prst="textNoShape">
              <a:avLst/>
            </a:prstTxWarp>
            <a:spAutoFit/>
          </a:bodyPr>
          <a:lstStyle/>
          <a:p>
            <a:r>
              <a:rPr lang="hu-HU">
                <a:latin typeface="Helvetica" pitchFamily="-84" charset="0"/>
                <a:ea typeface="Helvetica" pitchFamily="-84" charset="0"/>
                <a:cs typeface="Helvetica" pitchFamily="-84" charset="0"/>
              </a:rPr>
              <a:t>Directed BA network:</a:t>
            </a:r>
          </a:p>
        </p:txBody>
      </p:sp>
      <p:graphicFrame>
        <p:nvGraphicFramePr>
          <p:cNvPr id="66567" name="Object 7"/>
          <p:cNvGraphicFramePr>
            <a:graphicFrameLocks noChangeAspect="1"/>
          </p:cNvGraphicFramePr>
          <p:nvPr/>
        </p:nvGraphicFramePr>
        <p:xfrm>
          <a:off x="6956425" y="2814638"/>
          <a:ext cx="1222375" cy="433387"/>
        </p:xfrm>
        <a:graphic>
          <a:graphicData uri="http://schemas.openxmlformats.org/presentationml/2006/ole">
            <mc:AlternateContent xmlns:mc="http://schemas.openxmlformats.org/markup-compatibility/2006">
              <mc:Choice xmlns:v="urn:schemas-microsoft-com:vml" Requires="v">
                <p:oleObj name="Equation" r:id="rId10" imgW="685800" imgH="292100" progId="Equation.3">
                  <p:embed/>
                </p:oleObj>
              </mc:Choice>
              <mc:Fallback>
                <p:oleObj name="Equation" r:id="rId10" imgW="685800" imgH="292100" progId="Equation.3">
                  <p:embed/>
                  <p:pic>
                    <p:nvPicPr>
                      <p:cNvPr id="66567"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6425" y="2814638"/>
                        <a:ext cx="1222375"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8" name="Object 8"/>
          <p:cNvGraphicFramePr>
            <a:graphicFrameLocks noChangeAspect="1"/>
          </p:cNvGraphicFramePr>
          <p:nvPr/>
        </p:nvGraphicFramePr>
        <p:xfrm>
          <a:off x="7035800" y="3262313"/>
          <a:ext cx="1087438" cy="433387"/>
        </p:xfrm>
        <a:graphic>
          <a:graphicData uri="http://schemas.openxmlformats.org/presentationml/2006/ole">
            <mc:AlternateContent xmlns:mc="http://schemas.openxmlformats.org/markup-compatibility/2006">
              <mc:Choice xmlns:v="urn:schemas-microsoft-com:vml" Requires="v">
                <p:oleObj name="Equation" r:id="rId12" imgW="609600" imgH="292100" progId="Equation.3">
                  <p:embed/>
                </p:oleObj>
              </mc:Choice>
              <mc:Fallback>
                <p:oleObj name="Equation" r:id="rId12" imgW="609600" imgH="292100" progId="Equation.3">
                  <p:embed/>
                  <p:pic>
                    <p:nvPicPr>
                      <p:cNvPr id="66568"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5800" y="3262313"/>
                        <a:ext cx="1087438"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9" name="TextBox 11"/>
          <p:cNvSpPr txBox="1">
            <a:spLocks noChangeArrowheads="1"/>
          </p:cNvSpPr>
          <p:nvPr/>
        </p:nvSpPr>
        <p:spPr bwMode="auto">
          <a:xfrm>
            <a:off x="331788" y="4714875"/>
            <a:ext cx="2762250" cy="369888"/>
          </a:xfrm>
          <a:prstGeom prst="rect">
            <a:avLst/>
          </a:prstGeom>
          <a:noFill/>
          <a:ln w="9525">
            <a:noFill/>
            <a:miter lim="800000"/>
            <a:headEnd/>
            <a:tailEnd/>
          </a:ln>
        </p:spPr>
        <p:txBody>
          <a:bodyPr wrap="none">
            <a:prstTxWarp prst="textNoShape">
              <a:avLst/>
            </a:prstTxWarp>
            <a:spAutoFit/>
          </a:bodyPr>
          <a:lstStyle/>
          <a:p>
            <a:r>
              <a:rPr lang="hu-HU">
                <a:latin typeface="Helvetica" pitchFamily="-84" charset="0"/>
                <a:ea typeface="Helvetica" pitchFamily="-84" charset="0"/>
                <a:cs typeface="Helvetica" pitchFamily="-84" charset="0"/>
              </a:rPr>
              <a:t>β=1: dynamical exponent</a:t>
            </a:r>
          </a:p>
        </p:txBody>
      </p:sp>
      <p:sp>
        <p:nvSpPr>
          <p:cNvPr id="66580" name="TextBox 12"/>
          <p:cNvSpPr txBox="1">
            <a:spLocks noChangeArrowheads="1"/>
          </p:cNvSpPr>
          <p:nvPr/>
        </p:nvSpPr>
        <p:spPr bwMode="auto">
          <a:xfrm>
            <a:off x="3497263" y="4714875"/>
            <a:ext cx="4338637" cy="369888"/>
          </a:xfrm>
          <a:prstGeom prst="rect">
            <a:avLst/>
          </a:prstGeom>
          <a:noFill/>
          <a:ln w="9525">
            <a:noFill/>
            <a:miter lim="800000"/>
            <a:headEnd/>
            <a:tailEnd/>
          </a:ln>
        </p:spPr>
        <p:txBody>
          <a:bodyPr wrap="none">
            <a:prstTxWarp prst="textNoShape">
              <a:avLst/>
            </a:prstTxWarp>
            <a:spAutoFit/>
          </a:bodyPr>
          <a:lstStyle/>
          <a:p>
            <a:r>
              <a:rPr lang="hu-HU">
                <a:latin typeface="Helvetica" pitchFamily="-84" charset="0"/>
                <a:ea typeface="Helvetica" pitchFamily="-84" charset="0"/>
                <a:cs typeface="Helvetica" pitchFamily="-84" charset="0"/>
              </a:rPr>
              <a:t>γ</a:t>
            </a:r>
            <a:r>
              <a:rPr lang="hu-HU" baseline="-25000">
                <a:latin typeface="Helvetica" pitchFamily="-84" charset="0"/>
                <a:ea typeface="Helvetica" pitchFamily="-84" charset="0"/>
                <a:cs typeface="Helvetica" pitchFamily="-84" charset="0"/>
              </a:rPr>
              <a:t>in</a:t>
            </a:r>
            <a:r>
              <a:rPr lang="hu-HU">
                <a:latin typeface="Helvetica" pitchFamily="-84" charset="0"/>
                <a:ea typeface="Helvetica" pitchFamily="-84" charset="0"/>
                <a:cs typeface="Helvetica" pitchFamily="-84" charset="0"/>
              </a:rPr>
              <a:t>=2: degree exponent; P(k</a:t>
            </a:r>
            <a:r>
              <a:rPr lang="hu-HU" baseline="-25000">
                <a:latin typeface="Helvetica" pitchFamily="-84" charset="0"/>
                <a:ea typeface="Helvetica" pitchFamily="-84" charset="0"/>
                <a:cs typeface="Helvetica" pitchFamily="-84" charset="0"/>
              </a:rPr>
              <a:t>out</a:t>
            </a:r>
            <a:r>
              <a:rPr lang="hu-HU">
                <a:latin typeface="Helvetica" pitchFamily="-84" charset="0"/>
                <a:ea typeface="Helvetica" pitchFamily="-84" charset="0"/>
                <a:cs typeface="Helvetica" pitchFamily="-84" charset="0"/>
              </a:rPr>
              <a:t>)=δ(k</a:t>
            </a:r>
            <a:r>
              <a:rPr lang="hu-HU" baseline="-25000">
                <a:latin typeface="Helvetica" pitchFamily="-84" charset="0"/>
                <a:ea typeface="Helvetica" pitchFamily="-84" charset="0"/>
                <a:cs typeface="Helvetica" pitchFamily="-84" charset="0"/>
              </a:rPr>
              <a:t>out</a:t>
            </a:r>
            <a:r>
              <a:rPr lang="hu-HU">
                <a:latin typeface="Helvetica" pitchFamily="-84" charset="0"/>
                <a:ea typeface="Helvetica" pitchFamily="-84" charset="0"/>
                <a:cs typeface="Helvetica" pitchFamily="-84" charset="0"/>
              </a:rPr>
              <a:t>-m)</a:t>
            </a:r>
          </a:p>
        </p:txBody>
      </p:sp>
      <p:sp>
        <p:nvSpPr>
          <p:cNvPr id="66581" name="Rectangle 42"/>
          <p:cNvSpPr>
            <a:spLocks noChangeArrowheads="1"/>
          </p:cNvSpPr>
          <p:nvPr/>
        </p:nvSpPr>
        <p:spPr bwMode="auto">
          <a:xfrm>
            <a:off x="355600" y="5078413"/>
            <a:ext cx="3886200" cy="369887"/>
          </a:xfrm>
          <a:prstGeom prst="rect">
            <a:avLst/>
          </a:prstGeom>
          <a:noFill/>
          <a:ln w="9525">
            <a:noFill/>
            <a:miter lim="800000"/>
            <a:headEnd/>
            <a:tailEnd/>
          </a:ln>
        </p:spPr>
        <p:txBody>
          <a:bodyPr>
            <a:prstTxWarp prst="textNoShape">
              <a:avLst/>
            </a:prstTxWarp>
            <a:spAutoFit/>
          </a:bodyPr>
          <a:lstStyle/>
          <a:p>
            <a:r>
              <a:rPr lang="hu-HU">
                <a:latin typeface="Helvetica" pitchFamily="-84" charset="0"/>
                <a:ea typeface="Helvetica" pitchFamily="-84" charset="0"/>
                <a:cs typeface="Helvetica" pitchFamily="-84" charset="0"/>
              </a:rPr>
              <a:t>Undirected BA:    β=1/2;           γ=3 </a:t>
            </a:r>
          </a:p>
        </p:txBody>
      </p:sp>
      <p:sp>
        <p:nvSpPr>
          <p:cNvPr id="75799"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BA ALGORITHM WITH DIRECTED EDGES</a:t>
            </a:r>
          </a:p>
        </p:txBody>
      </p:sp>
      <p:sp>
        <p:nvSpPr>
          <p:cNvPr id="24"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59079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5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5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5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5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5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5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0"/>
                                          </p:stCondLst>
                                        </p:cTn>
                                        <p:tgtEl>
                                          <p:spTgt spid="665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5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5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1" grpId="0"/>
      <p:bldP spid="66576" grpId="0" animBg="1"/>
      <p:bldP spid="66577" grpId="0"/>
      <p:bldP spid="66578" grpId="0"/>
      <p:bldP spid="66579" grpId="0"/>
      <p:bldP spid="66580" grpId="0"/>
      <p:bldP spid="6658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8"/>
            <a:ext cx="8229600" cy="469635"/>
          </a:xfrm>
        </p:spPr>
        <p:txBody>
          <a:bodyPr>
            <a:normAutofit fontScale="90000"/>
          </a:bodyPr>
          <a:lstStyle/>
          <a:p>
            <a:r>
              <a:rPr lang="en-US" sz="3400" dirty="0"/>
              <a:t>Structural cut-off</a:t>
            </a:r>
          </a:p>
        </p:txBody>
      </p:sp>
      <p:grpSp>
        <p:nvGrpSpPr>
          <p:cNvPr id="3" name="Group 6"/>
          <p:cNvGrpSpPr/>
          <p:nvPr/>
        </p:nvGrpSpPr>
        <p:grpSpPr>
          <a:xfrm>
            <a:off x="152401" y="1732099"/>
            <a:ext cx="5375280" cy="646331"/>
            <a:chOff x="398434" y="1401543"/>
            <a:chExt cx="5375280" cy="775597"/>
          </a:xfrm>
        </p:grpSpPr>
        <p:graphicFrame>
          <p:nvGraphicFramePr>
            <p:cNvPr id="5" name="Object 4"/>
            <p:cNvGraphicFramePr>
              <a:graphicFrameLocks noChangeAspect="1"/>
            </p:cNvGraphicFramePr>
            <p:nvPr/>
          </p:nvGraphicFramePr>
          <p:xfrm>
            <a:off x="4421164" y="1808327"/>
            <a:ext cx="1352550" cy="285750"/>
          </p:xfrm>
          <a:graphic>
            <a:graphicData uri="http://schemas.openxmlformats.org/presentationml/2006/ole">
              <mc:AlternateContent xmlns:mc="http://schemas.openxmlformats.org/markup-compatibility/2006">
                <mc:Choice xmlns:v="urn:schemas-microsoft-com:vml" Requires="v">
                  <p:oleObj name="Equation" r:id="rId2" imgW="901700" imgH="190500" progId="Equation.3">
                    <p:embed/>
                  </p:oleObj>
                </mc:Choice>
                <mc:Fallback>
                  <p:oleObj name="Equation" r:id="rId2" imgW="901700" imgH="1905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164" y="1808327"/>
                          <a:ext cx="135255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398434" y="1401543"/>
              <a:ext cx="3634328" cy="77559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Number of edges between the set of</a:t>
              </a:r>
            </a:p>
            <a:p>
              <a:pPr fontAlgn="auto">
                <a:spcBef>
                  <a:spcPts val="0"/>
                </a:spcBef>
                <a:spcAft>
                  <a:spcPts val="0"/>
                </a:spcAft>
              </a:pPr>
              <a:r>
                <a:rPr lang="en-US" dirty="0">
                  <a:solidFill>
                    <a:prstClr val="black"/>
                  </a:solidFill>
                  <a:latin typeface="Calibri"/>
                  <a:ea typeface="+mn-ea"/>
                  <a:cs typeface="+mn-cs"/>
                </a:rPr>
                <a:t>nodes with degree </a:t>
              </a:r>
              <a:r>
                <a:rPr lang="en-US" i="1" dirty="0" err="1">
                  <a:solidFill>
                    <a:prstClr val="black"/>
                  </a:solidFill>
                  <a:latin typeface="Calibri"/>
                  <a:ea typeface="+mn-ea"/>
                  <a:cs typeface="+mn-cs"/>
                </a:rPr>
                <a:t>k</a:t>
              </a:r>
              <a:r>
                <a:rPr lang="en-US" dirty="0">
                  <a:solidFill>
                    <a:prstClr val="black"/>
                  </a:solidFill>
                  <a:latin typeface="Calibri"/>
                  <a:ea typeface="+mn-ea"/>
                  <a:cs typeface="+mn-cs"/>
                </a:rPr>
                <a:t> and degree </a:t>
              </a:r>
              <a:r>
                <a:rPr lang="en-US" i="1" dirty="0" err="1">
                  <a:solidFill>
                    <a:prstClr val="black"/>
                  </a:solidFill>
                  <a:latin typeface="Calibri"/>
                  <a:ea typeface="+mn-ea"/>
                  <a:cs typeface="+mn-cs"/>
                </a:rPr>
                <a:t>k</a:t>
              </a:r>
              <a:r>
                <a:rPr lang="en-US" i="1" dirty="0">
                  <a:solidFill>
                    <a:prstClr val="black"/>
                  </a:solidFill>
                  <a:latin typeface="Calibri"/>
                  <a:ea typeface="+mn-ea"/>
                  <a:cs typeface="+mn-cs"/>
                </a:rPr>
                <a:t>’</a:t>
              </a:r>
              <a:r>
                <a:rPr lang="en-US" dirty="0">
                  <a:solidFill>
                    <a:prstClr val="black"/>
                  </a:solidFill>
                  <a:latin typeface="Calibri"/>
                  <a:ea typeface="+mn-ea"/>
                  <a:cs typeface="+mn-cs"/>
                </a:rPr>
                <a:t>:</a:t>
              </a:r>
            </a:p>
          </p:txBody>
        </p:sp>
      </p:grpSp>
      <p:graphicFrame>
        <p:nvGraphicFramePr>
          <p:cNvPr id="8" name="Object 7"/>
          <p:cNvGraphicFramePr>
            <a:graphicFrameLocks noChangeAspect="1"/>
          </p:cNvGraphicFramePr>
          <p:nvPr/>
        </p:nvGraphicFramePr>
        <p:xfrm>
          <a:off x="1219200" y="3373439"/>
          <a:ext cx="2718836" cy="309563"/>
        </p:xfrm>
        <a:graphic>
          <a:graphicData uri="http://schemas.openxmlformats.org/presentationml/2006/ole">
            <mc:AlternateContent xmlns:mc="http://schemas.openxmlformats.org/markup-compatibility/2006">
              <mc:Choice xmlns:v="urn:schemas-microsoft-com:vml" Requires="v">
                <p:oleObj name="Equation" r:id="rId4" imgW="1816100" imgH="241300" progId="Equation.3">
                  <p:embed/>
                </p:oleObj>
              </mc:Choice>
              <mc:Fallback>
                <p:oleObj name="Equation" r:id="rId4" imgW="1816100" imgH="2413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373439"/>
                        <a:ext cx="2718836"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310289" y="2715202"/>
            <a:ext cx="4152900" cy="646331"/>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Maximum number of edges between</a:t>
            </a:r>
          </a:p>
          <a:p>
            <a:pPr fontAlgn="auto">
              <a:spcBef>
                <a:spcPts val="0"/>
              </a:spcBef>
              <a:spcAft>
                <a:spcPts val="0"/>
              </a:spcAft>
            </a:pPr>
            <a:r>
              <a:rPr lang="en-US" dirty="0">
                <a:solidFill>
                  <a:prstClr val="black"/>
                </a:solidFill>
                <a:latin typeface="Calibri"/>
                <a:ea typeface="+mn-ea"/>
                <a:cs typeface="+mn-cs"/>
              </a:rPr>
              <a:t>the two groups:</a:t>
            </a:r>
          </a:p>
        </p:txBody>
      </p:sp>
      <p:sp>
        <p:nvSpPr>
          <p:cNvPr id="18" name="TextBox 17"/>
          <p:cNvSpPr txBox="1"/>
          <p:nvPr/>
        </p:nvSpPr>
        <p:spPr>
          <a:xfrm>
            <a:off x="3962400" y="5445701"/>
            <a:ext cx="5334000" cy="323165"/>
          </a:xfrm>
          <a:prstGeom prst="rect">
            <a:avLst/>
          </a:prstGeom>
          <a:noFill/>
        </p:spPr>
        <p:txBody>
          <a:bodyPr wrap="square" rtlCol="0">
            <a:spAutoFit/>
          </a:bodyPr>
          <a:lstStyle/>
          <a:p>
            <a:pPr fontAlgn="auto">
              <a:spcBef>
                <a:spcPts val="0"/>
              </a:spcBef>
              <a:spcAft>
                <a:spcPts val="0"/>
              </a:spcAft>
            </a:pPr>
            <a:r>
              <a:rPr lang="en-US" sz="1500" dirty="0">
                <a:solidFill>
                  <a:prstClr val="black"/>
                </a:solidFill>
                <a:latin typeface="Calibri"/>
                <a:ea typeface="+mn-ea"/>
                <a:cs typeface="+mn-cs"/>
              </a:rPr>
              <a:t>M. </a:t>
            </a:r>
            <a:r>
              <a:rPr lang="en-US" sz="1500" dirty="0" err="1">
                <a:solidFill>
                  <a:prstClr val="black"/>
                </a:solidFill>
                <a:latin typeface="Calibri"/>
                <a:ea typeface="+mn-ea"/>
                <a:cs typeface="+mn-cs"/>
              </a:rPr>
              <a:t>Boguñá</a:t>
            </a:r>
            <a:r>
              <a:rPr lang="en-US" sz="1500" dirty="0">
                <a:solidFill>
                  <a:prstClr val="black"/>
                </a:solidFill>
                <a:latin typeface="Calibri"/>
                <a:ea typeface="+mn-ea"/>
                <a:cs typeface="+mn-cs"/>
              </a:rPr>
              <a:t>, R. Pastor-</a:t>
            </a:r>
            <a:r>
              <a:rPr lang="en-US" sz="1500" dirty="0" err="1">
                <a:solidFill>
                  <a:prstClr val="black"/>
                </a:solidFill>
                <a:latin typeface="Calibri"/>
                <a:ea typeface="+mn-ea"/>
                <a:cs typeface="+mn-cs"/>
              </a:rPr>
              <a:t>Satorras</a:t>
            </a:r>
            <a:r>
              <a:rPr lang="en-US" sz="1500" dirty="0">
                <a:solidFill>
                  <a:prstClr val="black"/>
                </a:solidFill>
                <a:latin typeface="Calibri"/>
                <a:ea typeface="+mn-ea"/>
                <a:cs typeface="+mn-cs"/>
              </a:rPr>
              <a:t>, A. </a:t>
            </a:r>
            <a:r>
              <a:rPr lang="en-US" sz="1500" dirty="0" err="1">
                <a:solidFill>
                  <a:prstClr val="black"/>
                </a:solidFill>
                <a:latin typeface="Calibri"/>
                <a:ea typeface="+mn-ea"/>
                <a:cs typeface="+mn-cs"/>
              </a:rPr>
              <a:t>Vespignani</a:t>
            </a:r>
            <a:r>
              <a:rPr lang="en-US" sz="1500" dirty="0">
                <a:solidFill>
                  <a:prstClr val="black"/>
                </a:solidFill>
                <a:latin typeface="Calibri"/>
                <a:ea typeface="+mn-ea"/>
                <a:cs typeface="+mn-cs"/>
              </a:rPr>
              <a:t>, EPJ B </a:t>
            </a:r>
            <a:r>
              <a:rPr lang="en-US" sz="1500" b="1" dirty="0">
                <a:solidFill>
                  <a:prstClr val="black"/>
                </a:solidFill>
                <a:latin typeface="Calibri"/>
                <a:ea typeface="+mn-ea"/>
                <a:cs typeface="+mn-cs"/>
              </a:rPr>
              <a:t>38,</a:t>
            </a:r>
            <a:r>
              <a:rPr lang="en-US" sz="1500" dirty="0">
                <a:solidFill>
                  <a:prstClr val="black"/>
                </a:solidFill>
                <a:latin typeface="Calibri"/>
                <a:ea typeface="+mn-ea"/>
                <a:cs typeface="+mn-cs"/>
              </a:rPr>
              <a:t> 205 (2004)</a:t>
            </a:r>
          </a:p>
        </p:txBody>
      </p:sp>
      <p:sp>
        <p:nvSpPr>
          <p:cNvPr id="19" name="TextBox 18"/>
          <p:cNvSpPr txBox="1"/>
          <p:nvPr/>
        </p:nvSpPr>
        <p:spPr>
          <a:xfrm>
            <a:off x="310300" y="635006"/>
            <a:ext cx="8318499" cy="1200329"/>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High </a:t>
            </a:r>
            <a:r>
              <a:rPr lang="en-US" dirty="0" err="1">
                <a:solidFill>
                  <a:prstClr val="black"/>
                </a:solidFill>
                <a:latin typeface="Calibri"/>
                <a:ea typeface="+mn-ea"/>
                <a:cs typeface="+mn-cs"/>
              </a:rPr>
              <a:t>assortativity</a:t>
            </a:r>
            <a:r>
              <a:rPr lang="en-US" dirty="0" err="1">
                <a:solidFill>
                  <a:prstClr val="black"/>
                </a:solidFill>
                <a:latin typeface="Calibri"/>
                <a:ea typeface="+mn-ea"/>
                <a:cs typeface="+mn-cs"/>
                <a:sym typeface="Wingdings"/>
              </a:rPr>
              <a:t></a:t>
            </a:r>
            <a:r>
              <a:rPr lang="en-US" dirty="0">
                <a:solidFill>
                  <a:prstClr val="black"/>
                </a:solidFill>
                <a:latin typeface="Calibri"/>
                <a:ea typeface="+mn-ea"/>
                <a:cs typeface="+mn-cs"/>
                <a:sym typeface="Wingdings"/>
              </a:rPr>
              <a:t> </a:t>
            </a:r>
            <a:r>
              <a:rPr lang="en-US" dirty="0">
                <a:solidFill>
                  <a:prstClr val="black"/>
                </a:solidFill>
                <a:latin typeface="Calibri"/>
                <a:ea typeface="+mn-ea"/>
                <a:cs typeface="+mn-cs"/>
              </a:rPr>
              <a:t> high number of links between the hubs.</a:t>
            </a:r>
          </a:p>
          <a:p>
            <a:pPr fontAlgn="auto">
              <a:spcBef>
                <a:spcPts val="0"/>
              </a:spcBef>
              <a:spcAft>
                <a:spcPts val="0"/>
              </a:spcAft>
            </a:pPr>
            <a:endParaRPr lang="en-US" dirty="0">
              <a:solidFill>
                <a:prstClr val="black"/>
              </a:solidFill>
              <a:latin typeface="Calibri"/>
              <a:ea typeface="+mn-ea"/>
              <a:cs typeface="+mn-cs"/>
            </a:endParaRPr>
          </a:p>
          <a:p>
            <a:pPr fontAlgn="auto">
              <a:spcBef>
                <a:spcPts val="0"/>
              </a:spcBef>
              <a:spcAft>
                <a:spcPts val="0"/>
              </a:spcAft>
            </a:pPr>
            <a:r>
              <a:rPr lang="en-US" dirty="0">
                <a:solidFill>
                  <a:prstClr val="black"/>
                </a:solidFill>
                <a:latin typeface="Calibri"/>
                <a:ea typeface="+mn-ea"/>
                <a:cs typeface="+mn-cs"/>
              </a:rPr>
              <a:t>If we allow only one link between two nodes, we can simply run out of hubs to connect to each other to satisfy the </a:t>
            </a:r>
            <a:r>
              <a:rPr lang="en-US" dirty="0" err="1">
                <a:solidFill>
                  <a:prstClr val="black"/>
                </a:solidFill>
                <a:latin typeface="Calibri"/>
                <a:ea typeface="+mn-ea"/>
                <a:cs typeface="+mn-cs"/>
              </a:rPr>
              <a:t>assortativity</a:t>
            </a:r>
            <a:r>
              <a:rPr lang="en-US" dirty="0">
                <a:solidFill>
                  <a:prstClr val="black"/>
                </a:solidFill>
                <a:latin typeface="Calibri"/>
                <a:ea typeface="+mn-ea"/>
                <a:cs typeface="+mn-cs"/>
              </a:rPr>
              <a:t> criteria. </a:t>
            </a:r>
          </a:p>
        </p:txBody>
      </p:sp>
      <p:sp>
        <p:nvSpPr>
          <p:cNvPr id="13" name="TextBox 12"/>
          <p:cNvSpPr txBox="1"/>
          <p:nvPr/>
        </p:nvSpPr>
        <p:spPr>
          <a:xfrm>
            <a:off x="261212" y="4064000"/>
            <a:ext cx="4310788" cy="1477328"/>
          </a:xfrm>
          <a:prstGeom prst="rect">
            <a:avLst/>
          </a:prstGeom>
          <a:noFill/>
        </p:spPr>
        <p:txBody>
          <a:bodyPr wrap="square" rtlCol="0">
            <a:spAutoFit/>
          </a:bodyPr>
          <a:lstStyle/>
          <a:p>
            <a:pPr algn="just" fontAlgn="auto">
              <a:spcBef>
                <a:spcPts val="0"/>
              </a:spcBef>
              <a:spcAft>
                <a:spcPts val="0"/>
              </a:spcAft>
            </a:pPr>
            <a:r>
              <a:rPr lang="en-US" dirty="0">
                <a:solidFill>
                  <a:srgbClr val="0070C0"/>
                </a:solidFill>
                <a:latin typeface="Calibri"/>
                <a:ea typeface="+mn-ea"/>
                <a:cs typeface="+mn-cs"/>
              </a:rPr>
              <a:t>There cannot be more links between the two groups, than the overall number of edges joining the nodes with degree k, or k’</a:t>
            </a:r>
          </a:p>
          <a:p>
            <a:pPr algn="just" fontAlgn="auto">
              <a:spcBef>
                <a:spcPts val="0"/>
              </a:spcBef>
              <a:spcAft>
                <a:spcPts val="0"/>
              </a:spcAft>
            </a:pPr>
            <a:endParaRPr lang="en-US" dirty="0">
              <a:solidFill>
                <a:prstClr val="black"/>
              </a:solidFill>
              <a:latin typeface="Calibri"/>
              <a:ea typeface="+mn-ea"/>
              <a:cs typeface="+mn-cs"/>
            </a:endParaRPr>
          </a:p>
          <a:p>
            <a:pPr algn="just" fontAlgn="auto">
              <a:spcBef>
                <a:spcPts val="0"/>
              </a:spcBef>
              <a:spcAft>
                <a:spcPts val="0"/>
              </a:spcAft>
            </a:pPr>
            <a:r>
              <a:rPr lang="en-US" dirty="0">
                <a:solidFill>
                  <a:prstClr val="black"/>
                </a:solidFill>
                <a:latin typeface="Calibri"/>
                <a:ea typeface="+mn-ea"/>
                <a:cs typeface="+mn-cs"/>
              </a:rPr>
              <a:t>This is true even if  we allow multiple edges.</a:t>
            </a:r>
          </a:p>
        </p:txBody>
      </p:sp>
      <p:cxnSp>
        <p:nvCxnSpPr>
          <p:cNvPr id="22" name="Straight Arrow Connector 21"/>
          <p:cNvCxnSpPr/>
          <p:nvPr/>
        </p:nvCxnSpPr>
        <p:spPr>
          <a:xfrm rot="5400000">
            <a:off x="2526109" y="3825908"/>
            <a:ext cx="286081"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548800" y="3683667"/>
            <a:ext cx="1556611" cy="286081"/>
          </a:xfrm>
          <a:prstGeom prst="bentConnector3">
            <a:avLst>
              <a:gd name="adj1" fmla="val 494"/>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181600" y="3300566"/>
            <a:ext cx="3886200" cy="1754327"/>
          </a:xfrm>
          <a:prstGeom prst="rect">
            <a:avLst/>
          </a:prstGeom>
          <a:noFill/>
        </p:spPr>
        <p:txBody>
          <a:bodyPr wrap="square" rtlCol="0" anchor="t">
            <a:spAutoFit/>
          </a:bodyPr>
          <a:lstStyle/>
          <a:p>
            <a:pPr algn="just" fontAlgn="auto">
              <a:spcBef>
                <a:spcPts val="0"/>
              </a:spcBef>
              <a:spcAft>
                <a:spcPts val="0"/>
              </a:spcAft>
            </a:pPr>
            <a:r>
              <a:rPr lang="en-US" dirty="0">
                <a:solidFill>
                  <a:srgbClr val="0070C0"/>
                </a:solidFill>
                <a:latin typeface="Calibri"/>
                <a:ea typeface="+mn-ea"/>
                <a:cs typeface="+mn-cs"/>
              </a:rPr>
              <a:t>If we only have </a:t>
            </a:r>
            <a:r>
              <a:rPr lang="en-US" b="1" dirty="0">
                <a:solidFill>
                  <a:srgbClr val="0070C0"/>
                </a:solidFill>
                <a:latin typeface="Calibri"/>
                <a:ea typeface="+mn-ea"/>
                <a:cs typeface="+mn-cs"/>
              </a:rPr>
              <a:t>simple edges</a:t>
            </a:r>
            <a:r>
              <a:rPr lang="en-US" dirty="0">
                <a:solidFill>
                  <a:srgbClr val="0070C0"/>
                </a:solidFill>
                <a:latin typeface="Calibri"/>
                <a:ea typeface="+mn-ea"/>
                <a:cs typeface="+mn-cs"/>
              </a:rPr>
              <a:t>, we cannot have more links between the two groups, than if we connect every node with degree </a:t>
            </a:r>
            <a:r>
              <a:rPr lang="en-US" dirty="0" err="1">
                <a:solidFill>
                  <a:srgbClr val="0070C0"/>
                </a:solidFill>
                <a:latin typeface="Calibri"/>
                <a:ea typeface="+mn-ea"/>
                <a:cs typeface="+mn-cs"/>
              </a:rPr>
              <a:t>k</a:t>
            </a:r>
            <a:r>
              <a:rPr lang="en-US" dirty="0">
                <a:solidFill>
                  <a:srgbClr val="0070C0"/>
                </a:solidFill>
                <a:latin typeface="Calibri"/>
                <a:ea typeface="+mn-ea"/>
                <a:cs typeface="+mn-cs"/>
              </a:rPr>
              <a:t> to every node with degree </a:t>
            </a:r>
            <a:r>
              <a:rPr lang="en-US" dirty="0" err="1">
                <a:solidFill>
                  <a:srgbClr val="0070C0"/>
                </a:solidFill>
                <a:latin typeface="Calibri"/>
                <a:ea typeface="+mn-ea"/>
                <a:cs typeface="+mn-cs"/>
              </a:rPr>
              <a:t>k</a:t>
            </a:r>
            <a:r>
              <a:rPr lang="en-US" dirty="0">
                <a:solidFill>
                  <a:srgbClr val="0070C0"/>
                </a:solidFill>
                <a:latin typeface="Calibri"/>
                <a:ea typeface="+mn-ea"/>
                <a:cs typeface="+mn-cs"/>
              </a:rPr>
              <a:t>’ </a:t>
            </a:r>
            <a:r>
              <a:rPr lang="en-US" b="1" dirty="0">
                <a:solidFill>
                  <a:srgbClr val="0070C0"/>
                </a:solidFill>
                <a:latin typeface="Calibri"/>
                <a:ea typeface="+mn-ea"/>
                <a:cs typeface="+mn-cs"/>
              </a:rPr>
              <a:t>once</a:t>
            </a:r>
            <a:r>
              <a:rPr lang="en-US" dirty="0">
                <a:solidFill>
                  <a:srgbClr val="0070C0"/>
                </a:solidFill>
                <a:latin typeface="Calibri"/>
                <a:ea typeface="+mn-ea"/>
                <a:cs typeface="+mn-cs"/>
              </a:rPr>
              <a:t>.</a:t>
            </a:r>
          </a:p>
          <a:p>
            <a:pPr algn="just" fontAlgn="auto">
              <a:spcBef>
                <a:spcPts val="0"/>
              </a:spcBef>
              <a:spcAft>
                <a:spcPts val="0"/>
              </a:spcAft>
            </a:pPr>
            <a:endParaRPr lang="en-US" dirty="0">
              <a:solidFill>
                <a:prstClr val="black"/>
              </a:solidFill>
              <a:latin typeface="Calibri"/>
              <a:ea typeface="+mn-ea"/>
              <a:cs typeface="+mn-cs"/>
            </a:endParaRPr>
          </a:p>
        </p:txBody>
      </p:sp>
      <p:cxnSp>
        <p:nvCxnSpPr>
          <p:cNvPr id="12" name="Straight Connector 11">
            <a:extLst>
              <a:ext uri="{FF2B5EF4-FFF2-40B4-BE49-F238E27FC236}">
                <a16:creationId xmlns:a16="http://schemas.microsoft.com/office/drawing/2014/main" id="{34E1D828-7E11-E2D1-CD53-3EA367B32667}"/>
              </a:ext>
            </a:extLst>
          </p:cNvPr>
          <p:cNvCxnSpPr>
            <a:cxnSpLocks/>
          </p:cNvCxnSpPr>
          <p:nvPr/>
        </p:nvCxnSpPr>
        <p:spPr>
          <a:xfrm>
            <a:off x="5105411" y="2309211"/>
            <a:ext cx="42227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C7D7DF3-82A2-8FDE-B432-4FA0C2A405F3}"/>
              </a:ext>
            </a:extLst>
          </p:cNvPr>
          <p:cNvSpPr txBox="1"/>
          <p:nvPr/>
        </p:nvSpPr>
        <p:spPr>
          <a:xfrm>
            <a:off x="5181600" y="2289866"/>
            <a:ext cx="2537459" cy="261610"/>
          </a:xfrm>
          <a:prstGeom prst="rect">
            <a:avLst/>
          </a:prstGeom>
          <a:noFill/>
        </p:spPr>
        <p:txBody>
          <a:bodyPr wrap="square" rtlCol="0">
            <a:spAutoFit/>
          </a:bodyPr>
          <a:lstStyle/>
          <a:p>
            <a:r>
              <a:rPr lang="en-US" sz="1100" dirty="0">
                <a:solidFill>
                  <a:srgbClr val="0070C0"/>
                </a:solidFill>
              </a:rPr>
              <a:t>This represents the number of edges </a:t>
            </a:r>
          </a:p>
        </p:txBody>
      </p:sp>
      <p:cxnSp>
        <p:nvCxnSpPr>
          <p:cNvPr id="20" name="Straight Arrow Connector 19">
            <a:extLst>
              <a:ext uri="{FF2B5EF4-FFF2-40B4-BE49-F238E27FC236}">
                <a16:creationId xmlns:a16="http://schemas.microsoft.com/office/drawing/2014/main" id="{964F3BDB-4B44-1D5B-BC78-9C75918B73DA}"/>
              </a:ext>
            </a:extLst>
          </p:cNvPr>
          <p:cNvCxnSpPr/>
          <p:nvPr/>
        </p:nvCxnSpPr>
        <p:spPr>
          <a:xfrm flipV="1">
            <a:off x="4717009" y="2309211"/>
            <a:ext cx="134397" cy="3648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30175A3B-90A9-BB57-9CBB-BA8A5957C8C6}"/>
              </a:ext>
            </a:extLst>
          </p:cNvPr>
          <p:cNvSpPr txBox="1"/>
          <p:nvPr/>
        </p:nvSpPr>
        <p:spPr>
          <a:xfrm>
            <a:off x="4717009" y="2648148"/>
            <a:ext cx="2902991" cy="261610"/>
          </a:xfrm>
          <a:prstGeom prst="rect">
            <a:avLst/>
          </a:prstGeom>
          <a:noFill/>
        </p:spPr>
        <p:txBody>
          <a:bodyPr wrap="square" rtlCol="0">
            <a:spAutoFit/>
          </a:bodyPr>
          <a:lstStyle/>
          <a:p>
            <a:r>
              <a:rPr lang="en-US" sz="1100" dirty="0">
                <a:solidFill>
                  <a:srgbClr val="0070C0"/>
                </a:solidFill>
              </a:rPr>
              <a:t>This is frequency of edges with degree kk’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69900"/>
          </a:xfrm>
        </p:spPr>
        <p:txBody>
          <a:bodyPr>
            <a:normAutofit fontScale="90000"/>
          </a:bodyPr>
          <a:lstStyle/>
          <a:p>
            <a:pPr>
              <a:defRPr/>
            </a:pPr>
            <a:r>
              <a:rPr lang="en-US" sz="3400" dirty="0"/>
              <a:t>Structural cut-off</a:t>
            </a:r>
          </a:p>
        </p:txBody>
      </p:sp>
      <p:pic>
        <p:nvPicPr>
          <p:cNvPr id="4099" name="Picture 3" descr="structuralcutto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1206500"/>
            <a:ext cx="45339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0" name="Object 4"/>
          <p:cNvGraphicFramePr>
            <a:graphicFrameLocks noChangeAspect="1"/>
          </p:cNvGraphicFramePr>
          <p:nvPr/>
        </p:nvGraphicFramePr>
        <p:xfrm>
          <a:off x="357188" y="1016000"/>
          <a:ext cx="1352550" cy="238125"/>
        </p:xfrm>
        <a:graphic>
          <a:graphicData uri="http://schemas.openxmlformats.org/presentationml/2006/ole">
            <mc:AlternateContent xmlns:mc="http://schemas.openxmlformats.org/markup-compatibility/2006">
              <mc:Choice xmlns:v="urn:schemas-microsoft-com:vml" Requires="v">
                <p:oleObj name="Equation" r:id="rId3" imgW="886680" imgH="182520" progId="Equation.3">
                  <p:embed/>
                </p:oleObj>
              </mc:Choice>
              <mc:Fallback>
                <p:oleObj name="Equation" r:id="rId3" imgW="886680" imgH="1825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016000"/>
                        <a:ext cx="13525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01" name="Object 7"/>
          <p:cNvGraphicFramePr>
            <a:graphicFrameLocks noChangeAspect="1"/>
          </p:cNvGraphicFramePr>
          <p:nvPr/>
        </p:nvGraphicFramePr>
        <p:xfrm>
          <a:off x="347663" y="1422400"/>
          <a:ext cx="2643187" cy="309563"/>
        </p:xfrm>
        <a:graphic>
          <a:graphicData uri="http://schemas.openxmlformats.org/presentationml/2006/ole">
            <mc:AlternateContent xmlns:mc="http://schemas.openxmlformats.org/markup-compatibility/2006">
              <mc:Choice xmlns:v="urn:schemas-microsoft-com:vml" Requires="v">
                <p:oleObj name="Equation" r:id="rId5" imgW="1755360" imgH="228240" progId="Equation.3">
                  <p:embed/>
                </p:oleObj>
              </mc:Choice>
              <mc:Fallback>
                <p:oleObj name="Equation" r:id="rId5" imgW="1755360" imgH="228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663" y="1422400"/>
                        <a:ext cx="264318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02" name="Object 10"/>
          <p:cNvGraphicFramePr>
            <a:graphicFrameLocks noChangeAspect="1"/>
          </p:cNvGraphicFramePr>
          <p:nvPr/>
        </p:nvGraphicFramePr>
        <p:xfrm>
          <a:off x="1436688" y="2603500"/>
          <a:ext cx="1231900" cy="496888"/>
        </p:xfrm>
        <a:graphic>
          <a:graphicData uri="http://schemas.openxmlformats.org/presentationml/2006/ole">
            <mc:AlternateContent xmlns:mc="http://schemas.openxmlformats.org/markup-compatibility/2006">
              <mc:Choice xmlns:v="urn:schemas-microsoft-com:vml" Requires="v">
                <p:oleObj name="Equation" r:id="rId7" imgW="804240" imgH="383760" progId="Equation.3">
                  <p:embed/>
                </p:oleObj>
              </mc:Choice>
              <mc:Fallback>
                <p:oleObj name="Equation" r:id="rId7" imgW="804240" imgH="3837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6688" y="2603500"/>
                        <a:ext cx="12319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152400" y="1938338"/>
            <a:ext cx="4876800" cy="646112"/>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The ratio of </a:t>
            </a:r>
            <a:r>
              <a:rPr lang="en-US" dirty="0" err="1">
                <a:solidFill>
                  <a:prstClr val="black"/>
                </a:solidFill>
                <a:latin typeface="Calibri"/>
                <a:ea typeface="+mn-ea"/>
              </a:rPr>
              <a:t>E</a:t>
            </a:r>
            <a:r>
              <a:rPr lang="en-US" baseline="-25000" dirty="0" err="1">
                <a:solidFill>
                  <a:prstClr val="black"/>
                </a:solidFill>
                <a:latin typeface="Calibri"/>
                <a:ea typeface="+mn-ea"/>
              </a:rPr>
              <a:t>kk</a:t>
            </a:r>
            <a:r>
              <a:rPr lang="en-US" baseline="-25000" dirty="0">
                <a:solidFill>
                  <a:prstClr val="black"/>
                </a:solidFill>
                <a:latin typeface="Calibri"/>
                <a:ea typeface="+mn-ea"/>
              </a:rPr>
              <a:t>’ </a:t>
            </a:r>
            <a:r>
              <a:rPr lang="en-US" dirty="0">
                <a:solidFill>
                  <a:prstClr val="black"/>
                </a:solidFill>
                <a:latin typeface="Calibri"/>
                <a:ea typeface="+mn-ea"/>
              </a:rPr>
              <a:t>and </a:t>
            </a:r>
            <a:r>
              <a:rPr lang="en-US" dirty="0" err="1">
                <a:solidFill>
                  <a:prstClr val="black"/>
                </a:solidFill>
                <a:latin typeface="Calibri"/>
                <a:ea typeface="+mn-ea"/>
              </a:rPr>
              <a:t>m</a:t>
            </a:r>
            <a:r>
              <a:rPr lang="en-US" baseline="-25000" dirty="0" err="1">
                <a:solidFill>
                  <a:prstClr val="black"/>
                </a:solidFill>
                <a:latin typeface="Calibri"/>
                <a:ea typeface="+mn-ea"/>
              </a:rPr>
              <a:t>kk</a:t>
            </a:r>
            <a:r>
              <a:rPr lang="en-US" baseline="-25000" dirty="0">
                <a:solidFill>
                  <a:prstClr val="black"/>
                </a:solidFill>
                <a:latin typeface="Calibri"/>
                <a:ea typeface="+mn-ea"/>
              </a:rPr>
              <a:t>’</a:t>
            </a:r>
            <a:r>
              <a:rPr lang="en-US" dirty="0">
                <a:solidFill>
                  <a:prstClr val="black"/>
                </a:solidFill>
                <a:latin typeface="Calibri"/>
                <a:ea typeface="+mn-ea"/>
              </a:rPr>
              <a:t> has to be ≤ 1 in the physical region!</a:t>
            </a:r>
          </a:p>
        </p:txBody>
      </p:sp>
      <p:grpSp>
        <p:nvGrpSpPr>
          <p:cNvPr id="4104" name="Group 19"/>
          <p:cNvGrpSpPr>
            <a:grpSpLocks/>
          </p:cNvGrpSpPr>
          <p:nvPr/>
        </p:nvGrpSpPr>
        <p:grpSpPr bwMode="auto">
          <a:xfrm>
            <a:off x="182563" y="3946525"/>
            <a:ext cx="4694237" cy="369888"/>
            <a:chOff x="914400" y="5879068"/>
            <a:chExt cx="4693687" cy="443198"/>
          </a:xfrm>
        </p:grpSpPr>
        <p:cxnSp>
          <p:nvCxnSpPr>
            <p:cNvPr id="15" name="Straight Arrow Connector 14"/>
            <p:cNvCxnSpPr/>
            <p:nvPr/>
          </p:nvCxnSpPr>
          <p:spPr>
            <a:xfrm>
              <a:off x="914400" y="6094010"/>
              <a:ext cx="715878" cy="190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4107" name="Object 15"/>
            <p:cNvGraphicFramePr>
              <a:graphicFrameLocks noChangeAspect="1"/>
            </p:cNvGraphicFramePr>
            <p:nvPr/>
          </p:nvGraphicFramePr>
          <p:xfrm>
            <a:off x="1857375" y="5935663"/>
            <a:ext cx="704850" cy="312737"/>
          </p:xfrm>
          <a:graphic>
            <a:graphicData uri="http://schemas.openxmlformats.org/presentationml/2006/ole">
              <mc:AlternateContent xmlns:mc="http://schemas.openxmlformats.org/markup-compatibility/2006">
                <mc:Choice xmlns:v="urn:schemas-microsoft-com:vml" Requires="v">
                  <p:oleObj name="Equation" r:id="rId9" imgW="447840" imgH="191880" progId="Equation.3">
                    <p:embed/>
                  </p:oleObj>
                </mc:Choice>
                <mc:Fallback>
                  <p:oleObj name="Equation" r:id="rId9" imgW="447840" imgH="191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7375" y="5935663"/>
                          <a:ext cx="7048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p:cNvSpPr txBox="1"/>
            <p:nvPr/>
          </p:nvSpPr>
          <p:spPr>
            <a:xfrm>
              <a:off x="2742986" y="5879068"/>
              <a:ext cx="2865101" cy="443198"/>
            </a:xfrm>
            <a:prstGeom prst="rect">
              <a:avLst/>
            </a:prstGeom>
            <a:noFill/>
          </p:spPr>
          <p:txBody>
            <a:bodyPr wrap="none">
              <a:spAutoFit/>
            </a:bodyPr>
            <a:lstStyle/>
            <a:p>
              <a:pPr fontAlgn="auto">
                <a:spcBef>
                  <a:spcPts val="0"/>
                </a:spcBef>
                <a:spcAft>
                  <a:spcPts val="0"/>
                </a:spcAft>
                <a:defRPr/>
              </a:pPr>
              <a:r>
                <a:rPr lang="en-US" dirty="0">
                  <a:solidFill>
                    <a:prstClr val="black"/>
                  </a:solidFill>
                  <a:latin typeface="Calibri"/>
                  <a:ea typeface="+mn-ea"/>
                </a:rPr>
                <a:t>defines the structural cut-off</a:t>
              </a:r>
            </a:p>
          </p:txBody>
        </p:sp>
      </p:grpSp>
      <p:sp>
        <p:nvSpPr>
          <p:cNvPr id="18" name="TextBox 17"/>
          <p:cNvSpPr txBox="1"/>
          <p:nvPr/>
        </p:nvSpPr>
        <p:spPr>
          <a:xfrm>
            <a:off x="3962400" y="5445125"/>
            <a:ext cx="5334000" cy="323850"/>
          </a:xfrm>
          <a:prstGeom prst="rect">
            <a:avLst/>
          </a:prstGeom>
          <a:noFill/>
        </p:spPr>
        <p:txBody>
          <a:bodyPr>
            <a:spAutoFit/>
          </a:bodyPr>
          <a:lstStyle/>
          <a:p>
            <a:pPr fontAlgn="auto">
              <a:spcBef>
                <a:spcPts val="0"/>
              </a:spcBef>
              <a:spcAft>
                <a:spcPts val="0"/>
              </a:spcAft>
              <a:defRPr/>
            </a:pPr>
            <a:r>
              <a:rPr lang="en-US" sz="1500" dirty="0">
                <a:solidFill>
                  <a:prstClr val="black"/>
                </a:solidFill>
                <a:latin typeface="Calibri"/>
                <a:ea typeface="+mn-ea"/>
              </a:rPr>
              <a:t>M. </a:t>
            </a:r>
            <a:r>
              <a:rPr lang="en-US" sz="1500" dirty="0" err="1">
                <a:solidFill>
                  <a:prstClr val="black"/>
                </a:solidFill>
                <a:latin typeface="Calibri"/>
                <a:ea typeface="+mn-ea"/>
              </a:rPr>
              <a:t>Boguñá</a:t>
            </a:r>
            <a:r>
              <a:rPr lang="en-US" sz="1500" dirty="0">
                <a:solidFill>
                  <a:prstClr val="black"/>
                </a:solidFill>
                <a:latin typeface="Calibri"/>
                <a:ea typeface="+mn-ea"/>
              </a:rPr>
              <a:t>, R. Pastor-</a:t>
            </a:r>
            <a:r>
              <a:rPr lang="en-US" sz="1500" dirty="0" err="1">
                <a:solidFill>
                  <a:prstClr val="black"/>
                </a:solidFill>
                <a:latin typeface="Calibri"/>
                <a:ea typeface="+mn-ea"/>
              </a:rPr>
              <a:t>Satorras</a:t>
            </a:r>
            <a:r>
              <a:rPr lang="en-US" sz="1500" dirty="0">
                <a:solidFill>
                  <a:prstClr val="black"/>
                </a:solidFill>
                <a:latin typeface="Calibri"/>
                <a:ea typeface="+mn-ea"/>
              </a:rPr>
              <a:t>, A. </a:t>
            </a:r>
            <a:r>
              <a:rPr lang="en-US" sz="1500" dirty="0" err="1">
                <a:solidFill>
                  <a:prstClr val="black"/>
                </a:solidFill>
                <a:latin typeface="Calibri"/>
                <a:ea typeface="+mn-ea"/>
              </a:rPr>
              <a:t>Vespignani</a:t>
            </a:r>
            <a:r>
              <a:rPr lang="en-US" sz="1500" dirty="0">
                <a:solidFill>
                  <a:prstClr val="black"/>
                </a:solidFill>
                <a:latin typeface="Calibri"/>
                <a:ea typeface="+mn-ea"/>
              </a:rPr>
              <a:t>, EPJ B </a:t>
            </a:r>
            <a:r>
              <a:rPr lang="en-US" sz="1500" b="1" dirty="0">
                <a:solidFill>
                  <a:prstClr val="black"/>
                </a:solidFill>
                <a:latin typeface="Calibri"/>
                <a:ea typeface="+mn-ea"/>
              </a:rPr>
              <a:t>38,</a:t>
            </a:r>
            <a:r>
              <a:rPr lang="en-US" sz="1500" dirty="0">
                <a:solidFill>
                  <a:prstClr val="black"/>
                </a:solidFill>
                <a:latin typeface="Calibri"/>
                <a:ea typeface="+mn-ea"/>
              </a:rPr>
              <a:t> 205 (2004)</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469900"/>
          </a:xfrm>
        </p:spPr>
        <p:txBody>
          <a:bodyPr>
            <a:normAutofit fontScale="90000"/>
          </a:bodyPr>
          <a:lstStyle/>
          <a:p>
            <a:pPr>
              <a:defRPr/>
            </a:pPr>
            <a:r>
              <a:rPr lang="en-US" sz="3400" dirty="0"/>
              <a:t>Structural cut-off for uncorrelated networks</a:t>
            </a:r>
          </a:p>
        </p:txBody>
      </p:sp>
      <p:grpSp>
        <p:nvGrpSpPr>
          <p:cNvPr id="5123" name="Group 37"/>
          <p:cNvGrpSpPr>
            <a:grpSpLocks/>
          </p:cNvGrpSpPr>
          <p:nvPr/>
        </p:nvGrpSpPr>
        <p:grpSpPr bwMode="auto">
          <a:xfrm>
            <a:off x="533400" y="620713"/>
            <a:ext cx="7848600" cy="2046287"/>
            <a:chOff x="152400" y="649168"/>
            <a:chExt cx="7848600" cy="2455982"/>
          </a:xfrm>
        </p:grpSpPr>
        <p:grpSp>
          <p:nvGrpSpPr>
            <p:cNvPr id="5131" name="Group 37"/>
            <p:cNvGrpSpPr>
              <a:grpSpLocks/>
            </p:cNvGrpSpPr>
            <p:nvPr/>
          </p:nvGrpSpPr>
          <p:grpSpPr bwMode="auto">
            <a:xfrm>
              <a:off x="152400" y="649168"/>
              <a:ext cx="7848600" cy="2455982"/>
              <a:chOff x="-1009490" y="636985"/>
              <a:chExt cx="7848600" cy="2455982"/>
            </a:xfrm>
          </p:grpSpPr>
          <p:sp>
            <p:nvSpPr>
              <p:cNvPr id="5" name="TextBox 4"/>
              <p:cNvSpPr txBox="1"/>
              <p:nvPr/>
            </p:nvSpPr>
            <p:spPr>
              <a:xfrm>
                <a:off x="-1009490" y="636985"/>
                <a:ext cx="2454275" cy="443944"/>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Calibri"/>
                    <a:ea typeface="+mn-ea"/>
                  </a:rPr>
                  <a:t>Uncorrelated networks:</a:t>
                </a:r>
              </a:p>
            </p:txBody>
          </p:sp>
          <p:grpSp>
            <p:nvGrpSpPr>
              <p:cNvPr id="5134" name="Group 8"/>
              <p:cNvGrpSpPr>
                <a:grpSpLocks/>
              </p:cNvGrpSpPr>
              <p:nvPr/>
            </p:nvGrpSpPr>
            <p:grpSpPr bwMode="auto">
              <a:xfrm>
                <a:off x="1751172" y="648217"/>
                <a:ext cx="5087938" cy="2444750"/>
                <a:chOff x="645233" y="1246149"/>
                <a:chExt cx="5087938" cy="2444750"/>
              </a:xfrm>
            </p:grpSpPr>
            <p:graphicFrame>
              <p:nvGraphicFramePr>
                <p:cNvPr id="5135" name="Object 5"/>
                <p:cNvGraphicFramePr>
                  <a:graphicFrameLocks noChangeAspect="1"/>
                </p:cNvGraphicFramePr>
                <p:nvPr/>
              </p:nvGraphicFramePr>
              <p:xfrm>
                <a:off x="733287" y="1246149"/>
                <a:ext cx="2001838" cy="615950"/>
              </p:xfrm>
              <a:graphic>
                <a:graphicData uri="http://schemas.openxmlformats.org/presentationml/2006/ole">
                  <mc:AlternateContent xmlns:mc="http://schemas.openxmlformats.org/markup-compatibility/2006">
                    <mc:Choice xmlns:v="urn:schemas-microsoft-com:vml" Requires="v">
                      <p:oleObj name="Equation" r:id="rId2" imgW="1307160" imgH="393120" progId="Equation.3">
                        <p:embed/>
                      </p:oleObj>
                    </mc:Choice>
                    <mc:Fallback>
                      <p:oleObj name="Equation" r:id="rId2" imgW="1307160" imgH="39312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87" y="1246149"/>
                              <a:ext cx="20018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6" name="Object 6"/>
                <p:cNvGraphicFramePr>
                  <a:graphicFrameLocks noChangeAspect="1"/>
                </p:cNvGraphicFramePr>
                <p:nvPr/>
              </p:nvGraphicFramePr>
              <p:xfrm>
                <a:off x="645233" y="2965412"/>
                <a:ext cx="2573338" cy="725487"/>
              </p:xfrm>
              <a:graphic>
                <a:graphicData uri="http://schemas.openxmlformats.org/presentationml/2006/ole">
                  <mc:AlternateContent xmlns:mc="http://schemas.openxmlformats.org/markup-compatibility/2006">
                    <mc:Choice xmlns:v="urn:schemas-microsoft-com:vml" Requires="v">
                      <p:oleObj name="Equation" r:id="rId4" imgW="1700280" imgH="466200" progId="Equation.3">
                        <p:embed/>
                      </p:oleObj>
                    </mc:Choice>
                    <mc:Fallback>
                      <p:oleObj name="Equation" r:id="rId4" imgW="1700280" imgH="466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33" y="2965412"/>
                              <a:ext cx="2573338"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7" name="Object 7"/>
                <p:cNvGraphicFramePr>
                  <a:graphicFrameLocks noChangeAspect="1"/>
                </p:cNvGraphicFramePr>
                <p:nvPr/>
              </p:nvGraphicFramePr>
              <p:xfrm>
                <a:off x="4169483" y="3081299"/>
                <a:ext cx="1563688" cy="438150"/>
              </p:xfrm>
              <a:graphic>
                <a:graphicData uri="http://schemas.openxmlformats.org/presentationml/2006/ole">
                  <mc:AlternateContent xmlns:mc="http://schemas.openxmlformats.org/markup-compatibility/2006">
                    <mc:Choice xmlns:v="urn:schemas-microsoft-com:vml" Requires="v">
                      <p:oleObj name="Equation" r:id="rId6" imgW="1032840" imgH="283320" progId="Equation.3">
                        <p:embed/>
                      </p:oleObj>
                    </mc:Choice>
                    <mc:Fallback>
                      <p:oleObj name="Equation" r:id="rId6" imgW="1032840" imgH="2833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9483" y="3081299"/>
                              <a:ext cx="1563688" cy="438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cxnSp>
          <p:nvCxnSpPr>
            <p:cNvPr id="37" name="Straight Arrow Connector 36"/>
            <p:cNvCxnSpPr/>
            <p:nvPr/>
          </p:nvCxnSpPr>
          <p:spPr>
            <a:xfrm>
              <a:off x="5638800" y="2724082"/>
              <a:ext cx="495300" cy="190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187325" y="3111500"/>
            <a:ext cx="8839200" cy="2862263"/>
          </a:xfrm>
          <a:prstGeom prst="rect">
            <a:avLst/>
          </a:prstGeom>
          <a:noFill/>
        </p:spPr>
        <p:txBody>
          <a:bodyPr>
            <a:spAutoFit/>
          </a:bodyPr>
          <a:lstStyle/>
          <a:p>
            <a:pPr fontAlgn="auto">
              <a:spcBef>
                <a:spcPts val="0"/>
              </a:spcBef>
              <a:spcAft>
                <a:spcPts val="0"/>
              </a:spcAft>
              <a:defRPr/>
            </a:pPr>
            <a:r>
              <a:rPr lang="en-US" b="1" i="1" dirty="0" err="1">
                <a:solidFill>
                  <a:srgbClr val="0000FF"/>
                </a:solidFill>
                <a:latin typeface="Calibri"/>
                <a:ea typeface="+mn-ea"/>
              </a:rPr>
              <a:t>k</a:t>
            </a:r>
            <a:r>
              <a:rPr lang="en-US" b="1" i="1" baseline="-25000" dirty="0" err="1">
                <a:solidFill>
                  <a:srgbClr val="0000FF"/>
                </a:solidFill>
                <a:latin typeface="Calibri"/>
                <a:ea typeface="+mn-ea"/>
              </a:rPr>
              <a:t>s</a:t>
            </a:r>
            <a:r>
              <a:rPr lang="en-US" b="1" i="1" dirty="0" err="1">
                <a:solidFill>
                  <a:srgbClr val="0000FF"/>
                </a:solidFill>
                <a:latin typeface="Calibri"/>
                <a:ea typeface="+mn-ea"/>
              </a:rPr>
              <a:t>(N</a:t>
            </a:r>
            <a:r>
              <a:rPr lang="en-US" b="1" i="1" dirty="0">
                <a:solidFill>
                  <a:srgbClr val="0000FF"/>
                </a:solidFill>
                <a:latin typeface="Calibri"/>
                <a:ea typeface="+mn-ea"/>
              </a:rPr>
              <a:t>) </a:t>
            </a:r>
            <a:r>
              <a:rPr lang="en-US" b="1" dirty="0">
                <a:solidFill>
                  <a:srgbClr val="0000FF"/>
                </a:solidFill>
                <a:latin typeface="Calibri"/>
                <a:ea typeface="+mn-ea"/>
              </a:rPr>
              <a:t>represents a </a:t>
            </a:r>
            <a:r>
              <a:rPr lang="en-US" b="1" i="1" dirty="0">
                <a:solidFill>
                  <a:srgbClr val="0000FF"/>
                </a:solidFill>
                <a:latin typeface="Calibri"/>
                <a:ea typeface="+mn-ea"/>
              </a:rPr>
              <a:t>structural cutoff</a:t>
            </a:r>
            <a:r>
              <a:rPr lang="en-US" b="1" dirty="0">
                <a:solidFill>
                  <a:srgbClr val="0000FF"/>
                </a:solidFill>
                <a:latin typeface="Calibri"/>
                <a:ea typeface="+mn-ea"/>
              </a:rPr>
              <a:t>:  </a:t>
            </a:r>
          </a:p>
          <a:p>
            <a:pPr fontAlgn="auto">
              <a:spcBef>
                <a:spcPts val="0"/>
              </a:spcBef>
              <a:spcAft>
                <a:spcPts val="0"/>
              </a:spcAft>
              <a:defRPr/>
            </a:pPr>
            <a:r>
              <a:rPr lang="en-US" dirty="0">
                <a:solidFill>
                  <a:prstClr val="black"/>
                </a:solidFill>
                <a:latin typeface="Calibri"/>
                <a:ea typeface="+mn-ea"/>
              </a:rPr>
              <a:t>one cannot have nodes with degree larger than </a:t>
            </a:r>
            <a:r>
              <a:rPr lang="en-US" i="1" dirty="0" err="1">
                <a:solidFill>
                  <a:prstClr val="black"/>
                </a:solidFill>
                <a:latin typeface="Calibri"/>
                <a:ea typeface="+mn-ea"/>
              </a:rPr>
              <a:t>k</a:t>
            </a:r>
            <a:r>
              <a:rPr lang="en-US" i="1" baseline="-25000" dirty="0" err="1">
                <a:solidFill>
                  <a:prstClr val="black"/>
                </a:solidFill>
                <a:latin typeface="Calibri"/>
                <a:ea typeface="+mn-ea"/>
              </a:rPr>
              <a:t>s</a:t>
            </a:r>
            <a:r>
              <a:rPr lang="en-US" i="1" dirty="0" err="1">
                <a:solidFill>
                  <a:prstClr val="black"/>
                </a:solidFill>
                <a:latin typeface="Calibri"/>
                <a:ea typeface="+mn-ea"/>
              </a:rPr>
              <a:t>(N</a:t>
            </a:r>
            <a:r>
              <a:rPr lang="en-US" i="1" dirty="0">
                <a:solidFill>
                  <a:prstClr val="black"/>
                </a:solidFill>
                <a:latin typeface="Calibri"/>
                <a:ea typeface="+mn-ea"/>
              </a:rPr>
              <a:t>) , </a:t>
            </a:r>
          </a:p>
          <a:p>
            <a:pPr fontAlgn="auto">
              <a:spcBef>
                <a:spcPts val="0"/>
              </a:spcBef>
              <a:spcAft>
                <a:spcPts val="0"/>
              </a:spcAft>
              <a:defRPr/>
            </a:pPr>
            <a:endParaRPr lang="en-US" i="1" dirty="0">
              <a:solidFill>
                <a:prstClr val="black"/>
              </a:solidFill>
              <a:latin typeface="Calibri"/>
              <a:ea typeface="+mn-ea"/>
              <a:sym typeface="Wingdings"/>
            </a:endParaRPr>
          </a:p>
          <a:p>
            <a:pPr fontAlgn="auto">
              <a:spcBef>
                <a:spcPts val="0"/>
              </a:spcBef>
              <a:spcAft>
                <a:spcPts val="0"/>
              </a:spcAft>
              <a:defRPr/>
            </a:pPr>
            <a:r>
              <a:rPr lang="en-US" i="1" dirty="0">
                <a:solidFill>
                  <a:prstClr val="black"/>
                </a:solidFill>
                <a:latin typeface="Calibri"/>
                <a:ea typeface="+mn-ea"/>
                <a:sym typeface="Wingdings"/>
              </a:rPr>
              <a:t>	</a:t>
            </a:r>
            <a:r>
              <a:rPr lang="en-US" i="1" dirty="0" err="1">
                <a:solidFill>
                  <a:prstClr val="black"/>
                </a:solidFill>
                <a:latin typeface="Calibri"/>
                <a:ea typeface="+mn-ea"/>
                <a:sym typeface="Wingdings"/>
              </a:rPr>
              <a:t></a:t>
            </a:r>
            <a:r>
              <a:rPr lang="en-US" i="1" dirty="0" err="1">
                <a:solidFill>
                  <a:prstClr val="black"/>
                </a:solidFill>
                <a:latin typeface="Calibri"/>
                <a:ea typeface="+mn-ea"/>
              </a:rPr>
              <a:t>if</a:t>
            </a:r>
            <a:r>
              <a:rPr lang="en-US" i="1" dirty="0">
                <a:solidFill>
                  <a:prstClr val="black"/>
                </a:solidFill>
                <a:latin typeface="Calibri"/>
                <a:ea typeface="+mn-ea"/>
              </a:rPr>
              <a:t> there are nodes with  </a:t>
            </a:r>
            <a:r>
              <a:rPr lang="en-US" i="1" dirty="0" err="1">
                <a:solidFill>
                  <a:prstClr val="black"/>
                </a:solidFill>
                <a:latin typeface="Calibri"/>
                <a:ea typeface="+mn-ea"/>
              </a:rPr>
              <a:t>k</a:t>
            </a:r>
            <a:r>
              <a:rPr lang="en-US" i="1" dirty="0">
                <a:solidFill>
                  <a:prstClr val="black"/>
                </a:solidFill>
                <a:latin typeface="Calibri"/>
                <a:ea typeface="+mn-ea"/>
              </a:rPr>
              <a:t>&gt; </a:t>
            </a:r>
            <a:r>
              <a:rPr lang="en-US" i="1" dirty="0" err="1">
                <a:solidFill>
                  <a:prstClr val="black"/>
                </a:solidFill>
                <a:latin typeface="Calibri"/>
                <a:ea typeface="+mn-ea"/>
              </a:rPr>
              <a:t>k</a:t>
            </a:r>
            <a:r>
              <a:rPr lang="en-US" i="1" baseline="-25000" dirty="0" err="1">
                <a:solidFill>
                  <a:prstClr val="black"/>
                </a:solidFill>
                <a:latin typeface="Calibri"/>
                <a:ea typeface="+mn-ea"/>
              </a:rPr>
              <a:t>s</a:t>
            </a:r>
            <a:r>
              <a:rPr lang="en-US" i="1" dirty="0" err="1">
                <a:solidFill>
                  <a:prstClr val="black"/>
                </a:solidFill>
                <a:latin typeface="Calibri"/>
                <a:ea typeface="+mn-ea"/>
              </a:rPr>
              <a:t>(N</a:t>
            </a:r>
            <a:r>
              <a:rPr lang="en-US" i="1" dirty="0">
                <a:solidFill>
                  <a:prstClr val="black"/>
                </a:solidFill>
                <a:latin typeface="Calibri"/>
                <a:ea typeface="+mn-ea"/>
              </a:rPr>
              <a:t>)  we cannot find sufficient links between the highly connected nodes to maintain the neutral nature of the network.</a:t>
            </a:r>
          </a:p>
          <a:p>
            <a:pPr fontAlgn="auto">
              <a:spcBef>
                <a:spcPts val="0"/>
              </a:spcBef>
              <a:spcAft>
                <a:spcPts val="0"/>
              </a:spcAft>
              <a:defRPr/>
            </a:pPr>
            <a:endParaRPr lang="en-US" i="1" dirty="0">
              <a:solidFill>
                <a:prstClr val="black"/>
              </a:solidFill>
              <a:latin typeface="Calibri"/>
              <a:ea typeface="+mn-ea"/>
            </a:endParaRPr>
          </a:p>
          <a:p>
            <a:pPr fontAlgn="auto">
              <a:spcBef>
                <a:spcPts val="0"/>
              </a:spcBef>
              <a:spcAft>
                <a:spcPts val="0"/>
              </a:spcAft>
              <a:defRPr/>
            </a:pPr>
            <a:r>
              <a:rPr lang="en-US" b="1" i="1" dirty="0">
                <a:solidFill>
                  <a:srgbClr val="0000FF"/>
                </a:solidFill>
                <a:latin typeface="Calibri"/>
                <a:ea typeface="+mn-ea"/>
              </a:rPr>
              <a:t>Solution:</a:t>
            </a:r>
          </a:p>
          <a:p>
            <a:pPr marL="342900" indent="-342900" fontAlgn="auto">
              <a:spcBef>
                <a:spcPts val="0"/>
              </a:spcBef>
              <a:spcAft>
                <a:spcPts val="0"/>
              </a:spcAft>
              <a:buFontTx/>
              <a:buAutoNum type="alphaLcParenBoth"/>
              <a:defRPr/>
            </a:pPr>
            <a:r>
              <a:rPr lang="en-US" i="1" dirty="0">
                <a:solidFill>
                  <a:prstClr val="black"/>
                </a:solidFill>
                <a:latin typeface="Calibri"/>
                <a:ea typeface="+mn-ea"/>
              </a:rPr>
              <a:t>Introduce a structural cutoff (i.e. do not allow nodes with </a:t>
            </a:r>
            <a:r>
              <a:rPr lang="en-US" i="1" dirty="0" err="1">
                <a:solidFill>
                  <a:prstClr val="black"/>
                </a:solidFill>
                <a:latin typeface="Calibri"/>
                <a:ea typeface="+mn-ea"/>
              </a:rPr>
              <a:t>k</a:t>
            </a:r>
            <a:r>
              <a:rPr lang="en-US" i="1" dirty="0">
                <a:solidFill>
                  <a:prstClr val="black"/>
                </a:solidFill>
                <a:latin typeface="Calibri"/>
                <a:ea typeface="+mn-ea"/>
              </a:rPr>
              <a:t>&gt; </a:t>
            </a:r>
            <a:r>
              <a:rPr lang="en-US" i="1" dirty="0" err="1">
                <a:solidFill>
                  <a:prstClr val="black"/>
                </a:solidFill>
                <a:latin typeface="Calibri"/>
                <a:ea typeface="+mn-ea"/>
              </a:rPr>
              <a:t>k</a:t>
            </a:r>
            <a:r>
              <a:rPr lang="en-US" i="1" baseline="-25000" dirty="0" err="1">
                <a:solidFill>
                  <a:prstClr val="black"/>
                </a:solidFill>
                <a:latin typeface="Calibri"/>
                <a:ea typeface="+mn-ea"/>
              </a:rPr>
              <a:t>s</a:t>
            </a:r>
            <a:r>
              <a:rPr lang="en-US" i="1" dirty="0" err="1">
                <a:solidFill>
                  <a:prstClr val="black"/>
                </a:solidFill>
                <a:latin typeface="Calibri"/>
                <a:ea typeface="+mn-ea"/>
              </a:rPr>
              <a:t>(N</a:t>
            </a:r>
            <a:r>
              <a:rPr lang="en-US" i="1" dirty="0">
                <a:solidFill>
                  <a:prstClr val="black"/>
                </a:solidFill>
                <a:latin typeface="Calibri"/>
                <a:ea typeface="+mn-ea"/>
              </a:rPr>
              <a:t>) </a:t>
            </a:r>
          </a:p>
          <a:p>
            <a:pPr marL="342900" indent="-342900" fontAlgn="auto">
              <a:spcBef>
                <a:spcPts val="0"/>
              </a:spcBef>
              <a:spcAft>
                <a:spcPts val="0"/>
              </a:spcAft>
              <a:buFontTx/>
              <a:buAutoNum type="alphaLcParenBoth"/>
              <a:defRPr/>
            </a:pPr>
            <a:r>
              <a:rPr lang="en-US" i="1" dirty="0">
                <a:solidFill>
                  <a:prstClr val="black"/>
                </a:solidFill>
                <a:latin typeface="Calibri"/>
                <a:ea typeface="+mn-ea"/>
              </a:rPr>
              <a:t>Let  the network become more </a:t>
            </a:r>
            <a:r>
              <a:rPr lang="en-US" i="1" dirty="0" err="1">
                <a:solidFill>
                  <a:prstClr val="black"/>
                </a:solidFill>
                <a:latin typeface="Calibri"/>
                <a:ea typeface="+mn-ea"/>
              </a:rPr>
              <a:t>dissasortative</a:t>
            </a:r>
            <a:r>
              <a:rPr lang="en-US" i="1" dirty="0">
                <a:solidFill>
                  <a:prstClr val="black"/>
                </a:solidFill>
                <a:latin typeface="Calibri"/>
                <a:ea typeface="+mn-ea"/>
              </a:rPr>
              <a:t>, having fewer links between hubs.</a:t>
            </a:r>
          </a:p>
          <a:p>
            <a:pPr fontAlgn="auto">
              <a:spcBef>
                <a:spcPts val="0"/>
              </a:spcBef>
              <a:spcAft>
                <a:spcPts val="0"/>
              </a:spcAft>
              <a:defRPr/>
            </a:pPr>
            <a:r>
              <a:rPr lang="en-US" dirty="0">
                <a:solidFill>
                  <a:prstClr val="black"/>
                </a:solidFill>
                <a:latin typeface="Calibri"/>
                <a:ea typeface="+mn-ea"/>
              </a:rPr>
              <a:t> </a:t>
            </a:r>
          </a:p>
        </p:txBody>
      </p:sp>
      <p:graphicFrame>
        <p:nvGraphicFramePr>
          <p:cNvPr id="5125" name="Object 12"/>
          <p:cNvGraphicFramePr>
            <a:graphicFrameLocks noChangeAspect="1"/>
          </p:cNvGraphicFramePr>
          <p:nvPr>
            <p:extLst>
              <p:ext uri="{D42A27DB-BD31-4B8C-83A1-F6EECF244321}">
                <p14:modId xmlns:p14="http://schemas.microsoft.com/office/powerpoint/2010/main" val="2614727029"/>
              </p:ext>
            </p:extLst>
          </p:nvPr>
        </p:nvGraphicFramePr>
        <p:xfrm>
          <a:off x="6376988" y="575830"/>
          <a:ext cx="1919287" cy="517525"/>
        </p:xfrm>
        <a:graphic>
          <a:graphicData uri="http://schemas.openxmlformats.org/presentationml/2006/ole">
            <mc:AlternateContent xmlns:mc="http://schemas.openxmlformats.org/markup-compatibility/2006">
              <mc:Choice xmlns:v="urn:schemas-microsoft-com:vml" Requires="v">
                <p:oleObj name="Equation" r:id="rId8" imgW="1243080" imgH="393120" progId="Equation.3">
                  <p:embed/>
                </p:oleObj>
              </mc:Choice>
              <mc:Fallback>
                <p:oleObj name="Equation" r:id="rId8" imgW="1243080" imgH="3931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6988" y="575830"/>
                        <a:ext cx="19192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6" name="Object 14"/>
          <p:cNvGraphicFramePr>
            <a:graphicFrameLocks noChangeAspect="1"/>
          </p:cNvGraphicFramePr>
          <p:nvPr/>
        </p:nvGraphicFramePr>
        <p:xfrm>
          <a:off x="3322638" y="1333500"/>
          <a:ext cx="3910012" cy="604838"/>
        </p:xfrm>
        <a:graphic>
          <a:graphicData uri="http://schemas.openxmlformats.org/presentationml/2006/ole">
            <mc:AlternateContent xmlns:mc="http://schemas.openxmlformats.org/markup-compatibility/2006">
              <mc:Choice xmlns:v="urn:schemas-microsoft-com:vml" Requires="v">
                <p:oleObj name="Equation" r:id="rId10" imgW="2587320" imgH="466200" progId="Equation.3">
                  <p:embed/>
                </p:oleObj>
              </mc:Choice>
              <mc:Fallback>
                <p:oleObj name="Equation" r:id="rId10" imgW="2587320" imgH="466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22638" y="1333500"/>
                        <a:ext cx="39100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7" name="Object 15"/>
          <p:cNvGraphicFramePr>
            <a:graphicFrameLocks noChangeAspect="1"/>
          </p:cNvGraphicFramePr>
          <p:nvPr/>
        </p:nvGraphicFramePr>
        <p:xfrm>
          <a:off x="676275" y="2222500"/>
          <a:ext cx="1928813" cy="290513"/>
        </p:xfrm>
        <a:graphic>
          <a:graphicData uri="http://schemas.openxmlformats.org/presentationml/2006/ole">
            <mc:AlternateContent xmlns:mc="http://schemas.openxmlformats.org/markup-compatibility/2006">
              <mc:Choice xmlns:v="urn:schemas-microsoft-com:vml" Requires="v">
                <p:oleObj name="Equation" r:id="rId12" imgW="1261440" imgH="219240" progId="Equation.3">
                  <p:embed/>
                </p:oleObj>
              </mc:Choice>
              <mc:Fallback>
                <p:oleObj name="Equation" r:id="rId12" imgW="1261440" imgH="2192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6275" y="2222500"/>
                        <a:ext cx="19288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8" name="Object 11"/>
          <p:cNvGraphicFramePr>
            <a:graphicFrameLocks noChangeAspect="1"/>
          </p:cNvGraphicFramePr>
          <p:nvPr/>
        </p:nvGraphicFramePr>
        <p:xfrm>
          <a:off x="544513" y="1524000"/>
          <a:ext cx="2124075" cy="255588"/>
        </p:xfrm>
        <a:graphic>
          <a:graphicData uri="http://schemas.openxmlformats.org/presentationml/2006/ole">
            <mc:AlternateContent xmlns:mc="http://schemas.openxmlformats.org/markup-compatibility/2006">
              <mc:Choice xmlns:v="urn:schemas-microsoft-com:vml" Requires="v">
                <p:oleObj name="Equation" r:id="rId14" imgW="1398600" imgH="191880" progId="Equation.3">
                  <p:embed/>
                </p:oleObj>
              </mc:Choice>
              <mc:Fallback>
                <p:oleObj name="Equation" r:id="rId14" imgW="1398600" imgH="1918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4513" y="1524000"/>
                        <a:ext cx="212407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9" name="Object 14"/>
          <p:cNvGraphicFramePr>
            <a:graphicFrameLocks noChangeAspect="1"/>
          </p:cNvGraphicFramePr>
          <p:nvPr/>
        </p:nvGraphicFramePr>
        <p:xfrm>
          <a:off x="457200" y="1079500"/>
          <a:ext cx="2414588" cy="282575"/>
        </p:xfrm>
        <a:graphic>
          <a:graphicData uri="http://schemas.openxmlformats.org/presentationml/2006/ole">
            <mc:AlternateContent xmlns:mc="http://schemas.openxmlformats.org/markup-compatibility/2006">
              <mc:Choice xmlns:v="urn:schemas-microsoft-com:vml" Requires="v">
                <p:oleObj name="Equation" r:id="rId16" imgW="1755360" imgH="228240" progId="Equation.3">
                  <p:embed/>
                </p:oleObj>
              </mc:Choice>
              <mc:Fallback>
                <p:oleObj name="Equation" r:id="rId16" imgW="1755360" imgH="2282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1079500"/>
                        <a:ext cx="241458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p:cNvSpPr/>
          <p:nvPr/>
        </p:nvSpPr>
        <p:spPr>
          <a:xfrm>
            <a:off x="457200" y="1079500"/>
            <a:ext cx="2476500" cy="1530350"/>
          </a:xfrm>
          <a:prstGeom prst="rect">
            <a:avLst/>
          </a:prstGeom>
          <a:solidFill>
            <a:srgbClr val="FF6600">
              <a:alpha val="20000"/>
            </a:srgb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Freeform 1"/>
          <p:cNvSpPr/>
          <p:nvPr/>
        </p:nvSpPr>
        <p:spPr>
          <a:xfrm>
            <a:off x="2291824" y="1336964"/>
            <a:ext cx="457200" cy="925544"/>
          </a:xfrm>
          <a:custGeom>
            <a:avLst/>
            <a:gdLst>
              <a:gd name="connsiteX0" fmla="*/ 243558 w 503716"/>
              <a:gd name="connsiteY0" fmla="*/ 0 h 925544"/>
              <a:gd name="connsiteX1" fmla="*/ 444449 w 503716"/>
              <a:gd name="connsiteY1" fmla="*/ 235527 h 925544"/>
              <a:gd name="connsiteX2" fmla="*/ 472158 w 503716"/>
              <a:gd name="connsiteY2" fmla="*/ 533400 h 925544"/>
              <a:gd name="connsiteX3" fmla="*/ 35740 w 503716"/>
              <a:gd name="connsiteY3" fmla="*/ 886691 h 925544"/>
              <a:gd name="connsiteX4" fmla="*/ 56521 w 503716"/>
              <a:gd name="connsiteY4" fmla="*/ 900545 h 925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716" h="925544">
                <a:moveTo>
                  <a:pt x="243558" y="0"/>
                </a:moveTo>
                <a:cubicBezTo>
                  <a:pt x="324953" y="73313"/>
                  <a:pt x="406349" y="146627"/>
                  <a:pt x="444449" y="235527"/>
                </a:cubicBezTo>
                <a:cubicBezTo>
                  <a:pt x="482549" y="324427"/>
                  <a:pt x="540276" y="424873"/>
                  <a:pt x="472158" y="533400"/>
                </a:cubicBezTo>
                <a:cubicBezTo>
                  <a:pt x="404040" y="641927"/>
                  <a:pt x="105013" y="825500"/>
                  <a:pt x="35740" y="886691"/>
                </a:cubicBezTo>
                <a:cubicBezTo>
                  <a:pt x="-33533" y="947882"/>
                  <a:pt x="11494" y="924213"/>
                  <a:pt x="56521" y="900545"/>
                </a:cubicBezTo>
              </a:path>
            </a:pathLst>
          </a:custGeom>
          <a:noFill/>
          <a:ln w="12700">
            <a:headEnd type="non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1454727" y="1333500"/>
            <a:ext cx="145473" cy="19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1600200" y="1333500"/>
            <a:ext cx="422564" cy="19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493327" y="879764"/>
            <a:ext cx="64423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994564" y="1143271"/>
            <a:ext cx="2389909" cy="1902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7959436" y="591257"/>
            <a:ext cx="336839" cy="26901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1954985" y="1428750"/>
            <a:ext cx="713603" cy="370986"/>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1891485" y="2153164"/>
            <a:ext cx="713603" cy="370986"/>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4350666" y="2338657"/>
            <a:ext cx="713603" cy="370986"/>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4350666" y="1612888"/>
            <a:ext cx="713603" cy="370986"/>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4534766" y="541195"/>
            <a:ext cx="849188" cy="66255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structcutoff_disass.pdf"/>
          <p:cNvPicPr>
            <a:picLocks noChangeAspect="1"/>
          </p:cNvPicPr>
          <p:nvPr/>
        </p:nvPicPr>
        <p:blipFill>
          <a:blip r:embed="rId2">
            <a:extLst>
              <a:ext uri="{28A0092B-C50C-407E-A947-70E740481C1C}">
                <a14:useLocalDpi xmlns:a14="http://schemas.microsoft.com/office/drawing/2010/main" val="0"/>
              </a:ext>
            </a:extLst>
          </a:blip>
          <a:srcRect l="14117" r="14117" b="50909"/>
          <a:stretch>
            <a:fillRect/>
          </a:stretch>
        </p:blipFill>
        <p:spPr bwMode="auto">
          <a:xfrm>
            <a:off x="-261144" y="751695"/>
            <a:ext cx="446246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1000" y="190500"/>
            <a:ext cx="5224463" cy="369888"/>
          </a:xfrm>
          <a:prstGeom prst="rect">
            <a:avLst/>
          </a:prstGeom>
          <a:noFill/>
        </p:spPr>
        <p:txBody>
          <a:bodyPr wrap="none">
            <a:spAutoFit/>
          </a:bodyPr>
          <a:lstStyle/>
          <a:p>
            <a:pPr fontAlgn="auto">
              <a:spcBef>
                <a:spcPts val="0"/>
              </a:spcBef>
              <a:spcAft>
                <a:spcPts val="0"/>
              </a:spcAft>
              <a:defRPr/>
            </a:pPr>
            <a:r>
              <a:rPr lang="en-US" dirty="0">
                <a:solidFill>
                  <a:prstClr val="black"/>
                </a:solidFill>
                <a:latin typeface="Calibri"/>
                <a:ea typeface="+mn-ea"/>
              </a:rPr>
              <a:t>Example: Degree sequence introduces </a:t>
            </a:r>
            <a:r>
              <a:rPr lang="en-US" dirty="0" err="1">
                <a:solidFill>
                  <a:prstClr val="black"/>
                </a:solidFill>
                <a:latin typeface="Calibri"/>
                <a:ea typeface="+mn-ea"/>
              </a:rPr>
              <a:t>disassortativity</a:t>
            </a:r>
            <a:endParaRPr lang="en-US" dirty="0">
              <a:solidFill>
                <a:prstClr val="black"/>
              </a:solidFill>
              <a:latin typeface="Calibri"/>
              <a:ea typeface="+mn-ea"/>
            </a:endParaRPr>
          </a:p>
        </p:txBody>
      </p:sp>
      <p:sp>
        <p:nvSpPr>
          <p:cNvPr id="6" name="TextBox 5"/>
          <p:cNvSpPr txBox="1"/>
          <p:nvPr/>
        </p:nvSpPr>
        <p:spPr>
          <a:xfrm>
            <a:off x="4114800" y="731838"/>
            <a:ext cx="4648200" cy="646112"/>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Scale-free network generated with the configuration model (N=300, L=450, </a:t>
            </a:r>
            <a:r>
              <a:rPr lang="en-US" dirty="0" err="1">
                <a:solidFill>
                  <a:prstClr val="black"/>
                </a:solidFill>
                <a:latin typeface="Calibri"/>
                <a:ea typeface="+mn-ea"/>
              </a:rPr>
              <a:t>γ</a:t>
            </a:r>
            <a:r>
              <a:rPr lang="en-US" dirty="0">
                <a:solidFill>
                  <a:prstClr val="black"/>
                </a:solidFill>
                <a:latin typeface="Calibri"/>
                <a:ea typeface="+mn-ea"/>
              </a:rPr>
              <a:t>=2.2).</a:t>
            </a:r>
          </a:p>
        </p:txBody>
      </p:sp>
      <p:sp>
        <p:nvSpPr>
          <p:cNvPr id="7" name="TextBox 6"/>
          <p:cNvSpPr txBox="1"/>
          <p:nvPr/>
        </p:nvSpPr>
        <p:spPr>
          <a:xfrm>
            <a:off x="4343400" y="1968500"/>
            <a:ext cx="3254375" cy="646113"/>
          </a:xfrm>
          <a:prstGeom prst="rect">
            <a:avLst/>
          </a:prstGeom>
          <a:noFill/>
        </p:spPr>
        <p:txBody>
          <a:bodyPr>
            <a:spAutoFit/>
          </a:bodyPr>
          <a:lstStyle/>
          <a:p>
            <a:pPr fontAlgn="auto">
              <a:spcBef>
                <a:spcPts val="0"/>
              </a:spcBef>
              <a:spcAft>
                <a:spcPts val="0"/>
              </a:spcAft>
              <a:defRPr/>
            </a:pPr>
            <a:r>
              <a:rPr lang="en-US" dirty="0">
                <a:solidFill>
                  <a:srgbClr val="FF0000"/>
                </a:solidFill>
                <a:latin typeface="Calibri"/>
                <a:ea typeface="+mn-ea"/>
              </a:rPr>
              <a:t>Red hub</a:t>
            </a:r>
            <a:r>
              <a:rPr lang="en-US" dirty="0">
                <a:solidFill>
                  <a:prstClr val="black"/>
                </a:solidFill>
                <a:latin typeface="Calibri"/>
                <a:ea typeface="+mn-ea"/>
              </a:rPr>
              <a:t>: 55 neighbors.</a:t>
            </a:r>
          </a:p>
          <a:p>
            <a:pPr fontAlgn="auto">
              <a:spcBef>
                <a:spcPts val="0"/>
              </a:spcBef>
              <a:spcAft>
                <a:spcPts val="0"/>
              </a:spcAft>
              <a:defRPr/>
            </a:pPr>
            <a:r>
              <a:rPr lang="en-US" dirty="0">
                <a:solidFill>
                  <a:srgbClr val="0000FF"/>
                </a:solidFill>
                <a:latin typeface="Calibri"/>
                <a:ea typeface="+mn-ea"/>
              </a:rPr>
              <a:t>Blue hub</a:t>
            </a:r>
            <a:r>
              <a:rPr lang="en-US" dirty="0">
                <a:solidFill>
                  <a:prstClr val="black"/>
                </a:solidFill>
                <a:latin typeface="Calibri"/>
                <a:ea typeface="+mn-ea"/>
              </a:rPr>
              <a:t>: 46 neighbors. </a:t>
            </a:r>
          </a:p>
        </p:txBody>
      </p:sp>
      <p:graphicFrame>
        <p:nvGraphicFramePr>
          <p:cNvPr id="6150" name="Object 7"/>
          <p:cNvGraphicFramePr>
            <a:graphicFrameLocks noChangeAspect="1"/>
          </p:cNvGraphicFramePr>
          <p:nvPr/>
        </p:nvGraphicFramePr>
        <p:xfrm>
          <a:off x="1970088" y="4381500"/>
          <a:ext cx="4770437" cy="676275"/>
        </p:xfrm>
        <a:graphic>
          <a:graphicData uri="http://schemas.openxmlformats.org/presentationml/2006/ole">
            <mc:AlternateContent xmlns:mc="http://schemas.openxmlformats.org/markup-compatibility/2006">
              <mc:Choice xmlns:v="urn:schemas-microsoft-com:vml" Requires="v">
                <p:oleObj name="Equation" r:id="rId3" imgW="3126600" imgH="520920" progId="Equation.3">
                  <p:embed/>
                </p:oleObj>
              </mc:Choice>
              <mc:Fallback>
                <p:oleObj name="Equation" r:id="rId3" imgW="3126600" imgH="520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088" y="4381500"/>
                        <a:ext cx="47704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4289425" y="2738438"/>
            <a:ext cx="4381500" cy="922337"/>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Let’s calculate the expectation number of links between red node (</a:t>
            </a:r>
            <a:r>
              <a:rPr lang="en-US" dirty="0" err="1">
                <a:solidFill>
                  <a:prstClr val="black"/>
                </a:solidFill>
                <a:latin typeface="Calibri"/>
                <a:ea typeface="+mn-ea"/>
              </a:rPr>
              <a:t>k</a:t>
            </a:r>
            <a:r>
              <a:rPr lang="en-US" dirty="0">
                <a:solidFill>
                  <a:prstClr val="black"/>
                </a:solidFill>
                <a:latin typeface="Calibri"/>
                <a:ea typeface="+mn-ea"/>
              </a:rPr>
              <a:t>=55) and blue node (</a:t>
            </a:r>
            <a:r>
              <a:rPr lang="en-US" dirty="0" err="1">
                <a:solidFill>
                  <a:prstClr val="black"/>
                </a:solidFill>
                <a:latin typeface="Calibri"/>
                <a:ea typeface="+mn-ea"/>
              </a:rPr>
              <a:t>k</a:t>
            </a:r>
            <a:r>
              <a:rPr lang="en-US" dirty="0">
                <a:solidFill>
                  <a:prstClr val="black"/>
                </a:solidFill>
                <a:latin typeface="Calibri"/>
                <a:ea typeface="+mn-ea"/>
              </a:rPr>
              <a:t>=46) for uncorrelated networks!</a:t>
            </a:r>
          </a:p>
        </p:txBody>
      </p:sp>
      <p:sp>
        <p:nvSpPr>
          <p:cNvPr id="11" name="TextBox 10"/>
          <p:cNvSpPr txBox="1"/>
          <p:nvPr/>
        </p:nvSpPr>
        <p:spPr>
          <a:xfrm>
            <a:off x="4522788" y="1460500"/>
            <a:ext cx="4543425" cy="400050"/>
          </a:xfrm>
          <a:prstGeom prst="rect">
            <a:avLst/>
          </a:prstGeom>
          <a:noFill/>
        </p:spPr>
        <p:txBody>
          <a:bodyPr wrap="none">
            <a:spAutoFit/>
          </a:bodyPr>
          <a:lstStyle/>
          <a:p>
            <a:pPr fontAlgn="auto">
              <a:spcBef>
                <a:spcPts val="0"/>
              </a:spcBef>
              <a:spcAft>
                <a:spcPts val="0"/>
              </a:spcAft>
              <a:defRPr/>
            </a:pPr>
            <a:r>
              <a:rPr lang="en-US" sz="2000" b="1" dirty="0">
                <a:solidFill>
                  <a:prstClr val="black"/>
                </a:solidFill>
                <a:latin typeface="Calibri"/>
                <a:ea typeface="+mn-ea"/>
              </a:rPr>
              <a:t>The measured </a:t>
            </a:r>
            <a:r>
              <a:rPr lang="en-US" sz="2000" b="1" dirty="0" err="1">
                <a:solidFill>
                  <a:prstClr val="black"/>
                </a:solidFill>
                <a:latin typeface="Calibri"/>
                <a:ea typeface="+mn-ea"/>
              </a:rPr>
              <a:t>r</a:t>
            </a:r>
            <a:r>
              <a:rPr lang="en-US" sz="2000" b="1" dirty="0">
                <a:solidFill>
                  <a:prstClr val="black"/>
                </a:solidFill>
                <a:latin typeface="Calibri"/>
                <a:ea typeface="+mn-ea"/>
              </a:rPr>
              <a:t>=-0.19! </a:t>
            </a:r>
            <a:r>
              <a:rPr lang="en-US" sz="2000" b="1" dirty="0" err="1">
                <a:solidFill>
                  <a:prstClr val="black"/>
                </a:solidFill>
                <a:latin typeface="Calibri"/>
                <a:ea typeface="+mn-ea"/>
                <a:sym typeface="Wingdings"/>
              </a:rPr>
              <a:t></a:t>
            </a:r>
            <a:r>
              <a:rPr lang="en-US" sz="2000" b="1" dirty="0">
                <a:solidFill>
                  <a:prstClr val="black"/>
                </a:solidFill>
                <a:latin typeface="Calibri"/>
                <a:ea typeface="+mn-ea"/>
                <a:sym typeface="Wingdings"/>
              </a:rPr>
              <a:t> </a:t>
            </a:r>
            <a:r>
              <a:rPr lang="en-US" sz="2000" b="1" dirty="0" err="1">
                <a:solidFill>
                  <a:srgbClr val="0000FF"/>
                </a:solidFill>
                <a:latin typeface="Calibri"/>
                <a:ea typeface="+mn-ea"/>
                <a:sym typeface="Wingdings"/>
              </a:rPr>
              <a:t>Dissasortative</a:t>
            </a:r>
            <a:r>
              <a:rPr lang="en-US" sz="2000" b="1" dirty="0">
                <a:solidFill>
                  <a:prstClr val="black"/>
                </a:solidFill>
                <a:latin typeface="Calibri"/>
                <a:ea typeface="+mn-ea"/>
                <a:sym typeface="Wingdings"/>
              </a:rPr>
              <a:t>!</a:t>
            </a:r>
            <a:endParaRPr lang="en-US" sz="2000" b="1" dirty="0">
              <a:solidFill>
                <a:prstClr val="black"/>
              </a:solidFill>
              <a:latin typeface="Calibri"/>
              <a:ea typeface="+mn-ea"/>
            </a:endParaRPr>
          </a:p>
        </p:txBody>
      </p:sp>
      <p:graphicFrame>
        <p:nvGraphicFramePr>
          <p:cNvPr id="6153" name="Object 11"/>
          <p:cNvGraphicFramePr>
            <a:graphicFrameLocks noChangeAspect="1"/>
          </p:cNvGraphicFramePr>
          <p:nvPr/>
        </p:nvGraphicFramePr>
        <p:xfrm>
          <a:off x="4389438" y="3746500"/>
          <a:ext cx="258762" cy="231775"/>
        </p:xfrm>
        <a:graphic>
          <a:graphicData uri="http://schemas.openxmlformats.org/presentationml/2006/ole">
            <mc:AlternateContent xmlns:mc="http://schemas.openxmlformats.org/markup-compatibility/2006">
              <mc:Choice xmlns:v="urn:schemas-microsoft-com:vml" Requires="v">
                <p:oleObj name="Equation" r:id="rId5" imgW="155160" imgH="164520" progId="Equation.3">
                  <p:embed/>
                </p:oleObj>
              </mc:Choice>
              <mc:Fallback>
                <p:oleObj name="Equation" r:id="rId5" imgW="155160" imgH="1645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9438" y="3746500"/>
                        <a:ext cx="2587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4" name="Object 4"/>
          <p:cNvGraphicFramePr>
            <a:graphicFrameLocks noChangeAspect="1"/>
          </p:cNvGraphicFramePr>
          <p:nvPr/>
        </p:nvGraphicFramePr>
        <p:xfrm>
          <a:off x="6310313" y="3937000"/>
          <a:ext cx="319087" cy="231775"/>
        </p:xfrm>
        <a:graphic>
          <a:graphicData uri="http://schemas.openxmlformats.org/presentationml/2006/ole">
            <mc:AlternateContent xmlns:mc="http://schemas.openxmlformats.org/markup-compatibility/2006">
              <mc:Choice xmlns:v="urn:schemas-microsoft-com:vml" Requires="v">
                <p:oleObj name="Equation" r:id="rId7" imgW="191880" imgH="164520" progId="Equation.3">
                  <p:embed/>
                </p:oleObj>
              </mc:Choice>
              <mc:Fallback>
                <p:oleObj name="Equation" r:id="rId7" imgW="191880" imgH="1645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0313" y="3937000"/>
                        <a:ext cx="3190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5" name="Object 13"/>
          <p:cNvGraphicFramePr>
            <a:graphicFrameLocks noChangeAspect="1"/>
          </p:cNvGraphicFramePr>
          <p:nvPr/>
        </p:nvGraphicFramePr>
        <p:xfrm>
          <a:off x="3505200" y="4202113"/>
          <a:ext cx="182563" cy="185737"/>
        </p:xfrm>
        <a:graphic>
          <a:graphicData uri="http://schemas.openxmlformats.org/presentationml/2006/ole">
            <mc:AlternateContent xmlns:mc="http://schemas.openxmlformats.org/markup-compatibility/2006">
              <mc:Choice xmlns:v="urn:schemas-microsoft-com:vml" Requires="v">
                <p:oleObj name="Equation" r:id="rId9" imgW="100440" imgH="127800" progId="Equation.3">
                  <p:embed/>
                </p:oleObj>
              </mc:Choice>
              <mc:Fallback>
                <p:oleObj name="Equation" r:id="rId9" imgW="100440" imgH="12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4202113"/>
                        <a:ext cx="1825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6" name="Object 6"/>
          <p:cNvGraphicFramePr>
            <a:graphicFrameLocks noChangeAspect="1"/>
          </p:cNvGraphicFramePr>
          <p:nvPr/>
        </p:nvGraphicFramePr>
        <p:xfrm>
          <a:off x="5257800" y="3813175"/>
          <a:ext cx="223838" cy="187325"/>
        </p:xfrm>
        <a:graphic>
          <a:graphicData uri="http://schemas.openxmlformats.org/presentationml/2006/ole">
            <mc:AlternateContent xmlns:mc="http://schemas.openxmlformats.org/markup-compatibility/2006">
              <mc:Choice xmlns:v="urn:schemas-microsoft-com:vml" Requires="v">
                <p:oleObj name="Equation" r:id="rId11" imgW="127800" imgH="127800" progId="Equation.3">
                  <p:embed/>
                </p:oleObj>
              </mc:Choice>
              <mc:Fallback>
                <p:oleObj name="Equation" r:id="rId11" imgW="127800" imgH="127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7800" y="3813175"/>
                        <a:ext cx="2238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7" name="Object 7"/>
          <p:cNvGraphicFramePr>
            <a:graphicFrameLocks noChangeAspect="1"/>
          </p:cNvGraphicFramePr>
          <p:nvPr/>
        </p:nvGraphicFramePr>
        <p:xfrm>
          <a:off x="4267200" y="5334000"/>
          <a:ext cx="346075" cy="254000"/>
        </p:xfrm>
        <a:graphic>
          <a:graphicData uri="http://schemas.openxmlformats.org/presentationml/2006/ole">
            <mc:AlternateContent xmlns:mc="http://schemas.openxmlformats.org/markup-compatibility/2006">
              <mc:Choice xmlns:v="urn:schemas-microsoft-com:vml" Requires="v">
                <p:oleObj name="Equation" r:id="rId13" imgW="200880" imgH="182520" progId="Equation.3">
                  <p:embed/>
                </p:oleObj>
              </mc:Choice>
              <mc:Fallback>
                <p:oleObj name="Equation" r:id="rId13" imgW="200880" imgH="18252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5334000"/>
                        <a:ext cx="3460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p:nvPr/>
        </p:nvCxnSpPr>
        <p:spPr>
          <a:xfrm>
            <a:off x="3810000" y="4387850"/>
            <a:ext cx="479425" cy="1841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H="1">
            <a:off x="4521200" y="4138613"/>
            <a:ext cx="306387" cy="523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a:off x="5134769" y="4209256"/>
            <a:ext cx="295275" cy="4921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5892800" y="4229100"/>
            <a:ext cx="254000" cy="304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5400000" flipH="1" flipV="1">
            <a:off x="4610100" y="5102225"/>
            <a:ext cx="311150" cy="2222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789613" y="5116513"/>
            <a:ext cx="3276600" cy="522287"/>
          </a:xfrm>
          <a:prstGeom prst="rect">
            <a:avLst/>
          </a:prstGeom>
          <a:noFill/>
        </p:spPr>
        <p:txBody>
          <a:bodyPr>
            <a:spAutoFit/>
          </a:bodyPr>
          <a:lstStyle/>
          <a:p>
            <a:pPr fontAlgn="auto">
              <a:spcBef>
                <a:spcPts val="0"/>
              </a:spcBef>
              <a:spcAft>
                <a:spcPts val="0"/>
              </a:spcAft>
              <a:defRPr/>
            </a:pPr>
            <a:r>
              <a:rPr lang="en-US" sz="1400" dirty="0">
                <a:solidFill>
                  <a:prstClr val="black"/>
                </a:solidFill>
                <a:latin typeface="Calibri"/>
                <a:ea typeface="+mn-ea"/>
              </a:rPr>
              <a:t>In order for the network to be neutral, we need 2.8 links between these two hubs.</a:t>
            </a:r>
          </a:p>
        </p:txBody>
      </p:sp>
      <p:sp>
        <p:nvSpPr>
          <p:cNvPr id="2" name="TextBox 1"/>
          <p:cNvSpPr txBox="1"/>
          <p:nvPr/>
        </p:nvSpPr>
        <p:spPr>
          <a:xfrm>
            <a:off x="213779" y="4000500"/>
            <a:ext cx="2311851" cy="584775"/>
          </a:xfrm>
          <a:prstGeom prst="rect">
            <a:avLst/>
          </a:prstGeom>
          <a:noFill/>
        </p:spPr>
        <p:txBody>
          <a:bodyPr wrap="none" rtlCol="0">
            <a:spAutoFit/>
          </a:bodyPr>
          <a:lstStyle/>
          <a:p>
            <a:r>
              <a:rPr lang="en-US" sz="1600" dirty="0"/>
              <a:t>Here </a:t>
            </a:r>
            <a:r>
              <a:rPr lang="en-US" sz="1600" i="1" dirty="0"/>
              <a:t>N</a:t>
            </a:r>
            <a:r>
              <a:rPr lang="en-US" sz="1600" i="1" baseline="-25000" dirty="0"/>
              <a:t>55</a:t>
            </a:r>
            <a:r>
              <a:rPr lang="en-US" sz="1600" i="1" dirty="0"/>
              <a:t>=N</a:t>
            </a:r>
            <a:r>
              <a:rPr lang="en-US" sz="1600" i="1" baseline="-25000" dirty="0"/>
              <a:t>46</a:t>
            </a:r>
            <a:r>
              <a:rPr lang="en-US" sz="1600" i="1" dirty="0"/>
              <a:t>=1</a:t>
            </a:r>
            <a:r>
              <a:rPr lang="en-US" sz="1600" dirty="0"/>
              <a:t>, hence</a:t>
            </a:r>
          </a:p>
          <a:p>
            <a:r>
              <a:rPr lang="en-US" sz="1600" i="1" dirty="0"/>
              <a:t>m</a:t>
            </a:r>
            <a:r>
              <a:rPr lang="en-US" sz="1600" i="1" baseline="-25000" dirty="0"/>
              <a:t>55,46</a:t>
            </a:r>
            <a:r>
              <a:rPr lang="en-US" sz="1600" i="1" dirty="0"/>
              <a:t>=1</a:t>
            </a:r>
            <a:r>
              <a:rPr lang="en-US" sz="1600" dirty="0"/>
              <a:t> so </a:t>
            </a:r>
            <a:r>
              <a:rPr lang="en-US" sz="1600" i="1" dirty="0"/>
              <a:t>r</a:t>
            </a:r>
            <a:r>
              <a:rPr lang="en-US" sz="1600" i="1" baseline="-25000" dirty="0"/>
              <a:t>55,46</a:t>
            </a:r>
            <a:r>
              <a:rPr lang="en-US" sz="1600" i="1" dirty="0"/>
              <a:t>=E</a:t>
            </a:r>
            <a:r>
              <a:rPr lang="en-US" sz="1600" i="1" baseline="-25000" dirty="0"/>
              <a:t>55,46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structcutoff_disass_degdist.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3669" y="-313531"/>
            <a:ext cx="38274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structcutoff_disass_an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715669" y="-313531"/>
            <a:ext cx="38274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86400" y="4699000"/>
            <a:ext cx="3429000" cy="369888"/>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The largest nodes have </a:t>
            </a:r>
            <a:r>
              <a:rPr lang="en-US" dirty="0" err="1">
                <a:solidFill>
                  <a:prstClr val="black"/>
                </a:solidFill>
                <a:latin typeface="Calibri"/>
                <a:ea typeface="+mn-ea"/>
              </a:rPr>
              <a:t>k</a:t>
            </a:r>
            <a:r>
              <a:rPr lang="en-US" baseline="-25000" dirty="0" err="1">
                <a:solidFill>
                  <a:prstClr val="black"/>
                </a:solidFill>
                <a:latin typeface="Calibri"/>
                <a:ea typeface="+mn-ea"/>
              </a:rPr>
              <a:t>nn</a:t>
            </a:r>
            <a:r>
              <a:rPr lang="en-US" dirty="0">
                <a:solidFill>
                  <a:prstClr val="black"/>
                </a:solidFill>
                <a:latin typeface="Calibri"/>
                <a:ea typeface="+mn-ea"/>
              </a:rPr>
              <a:t>&lt; &lt;</a:t>
            </a:r>
            <a:r>
              <a:rPr lang="en-US" dirty="0" err="1">
                <a:solidFill>
                  <a:prstClr val="black"/>
                </a:solidFill>
                <a:latin typeface="Calibri"/>
                <a:ea typeface="+mn-ea"/>
              </a:rPr>
              <a:t>k</a:t>
            </a:r>
            <a:r>
              <a:rPr lang="en-US" baseline="-25000" dirty="0" err="1">
                <a:solidFill>
                  <a:prstClr val="black"/>
                </a:solidFill>
                <a:latin typeface="Calibri"/>
                <a:ea typeface="+mn-ea"/>
              </a:rPr>
              <a:t>nn</a:t>
            </a:r>
            <a:r>
              <a:rPr lang="en-US" dirty="0">
                <a:solidFill>
                  <a:prstClr val="black"/>
                </a:solidFill>
                <a:latin typeface="Calibri"/>
                <a:ea typeface="+mn-ea"/>
              </a:rPr>
              <a:t>&gt;</a:t>
            </a:r>
          </a:p>
        </p:txBody>
      </p:sp>
      <p:cxnSp>
        <p:nvCxnSpPr>
          <p:cNvPr id="9" name="Straight Arrow Connector 8"/>
          <p:cNvCxnSpPr/>
          <p:nvPr/>
        </p:nvCxnSpPr>
        <p:spPr>
          <a:xfrm rot="5400000" flipH="1" flipV="1">
            <a:off x="6724650" y="3575050"/>
            <a:ext cx="13335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7174" name="Object 7"/>
          <p:cNvGraphicFramePr>
            <a:graphicFrameLocks noChangeAspect="1"/>
          </p:cNvGraphicFramePr>
          <p:nvPr/>
        </p:nvGraphicFramePr>
        <p:xfrm>
          <a:off x="989013" y="4386263"/>
          <a:ext cx="2897187" cy="552450"/>
        </p:xfrm>
        <a:graphic>
          <a:graphicData uri="http://schemas.openxmlformats.org/presentationml/2006/ole">
            <mc:AlternateContent xmlns:mc="http://schemas.openxmlformats.org/markup-compatibility/2006">
              <mc:Choice xmlns:v="urn:schemas-microsoft-com:vml" Requires="v">
                <p:oleObj name="Equation" r:id="rId4" imgW="1928880" imgH="429480" progId="Equation.3">
                  <p:embed/>
                </p:oleObj>
              </mc:Choice>
              <mc:Fallback>
                <p:oleObj name="Equation" r:id="rId4" imgW="1928880" imgH="42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013" y="4386263"/>
                        <a:ext cx="28971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5" name="TextBox 1"/>
          <p:cNvSpPr txBox="1">
            <a:spLocks noChangeArrowheads="1"/>
          </p:cNvSpPr>
          <p:nvPr/>
        </p:nvSpPr>
        <p:spPr bwMode="auto">
          <a:xfrm rot="-5400000">
            <a:off x="4720432" y="2399506"/>
            <a:ext cx="6175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a:latin typeface="Arial" pitchFamily="34" charset="0"/>
              </a:rPr>
              <a:t>&lt;k</a:t>
            </a:r>
            <a:r>
              <a:rPr lang="en-US" altLang="en-US" sz="1400" baseline="-25000">
                <a:latin typeface="Arial" pitchFamily="34" charset="0"/>
              </a:rPr>
              <a:t>nn</a:t>
            </a:r>
            <a:r>
              <a:rPr lang="en-US" altLang="en-US" sz="1400">
                <a:latin typeface="Arial" pitchFamily="34" charset="0"/>
              </a:rPr>
              <a:t>&gt;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Untitled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7950" y="1460500"/>
            <a:ext cx="522605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0" descr="Untitled 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60500"/>
            <a:ext cx="522605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762000" y="444500"/>
            <a:ext cx="4352925"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Calibri"/>
                <a:ea typeface="+mn-ea"/>
              </a:rPr>
              <a:t>The effect is particularly clear for N=10,000:</a:t>
            </a:r>
          </a:p>
        </p:txBody>
      </p:sp>
      <p:sp>
        <p:nvSpPr>
          <p:cNvPr id="13" name="TextBox 12"/>
          <p:cNvSpPr txBox="1"/>
          <p:nvPr/>
        </p:nvSpPr>
        <p:spPr>
          <a:xfrm>
            <a:off x="1066800" y="4826000"/>
            <a:ext cx="8077200" cy="646113"/>
          </a:xfrm>
          <a:prstGeom prst="rect">
            <a:avLst/>
          </a:prstGeom>
          <a:noFill/>
        </p:spPr>
        <p:txBody>
          <a:bodyPr>
            <a:spAutoFit/>
          </a:bodyPr>
          <a:lstStyle/>
          <a:p>
            <a:pPr fontAlgn="auto">
              <a:spcBef>
                <a:spcPts val="0"/>
              </a:spcBef>
              <a:spcAft>
                <a:spcPts val="0"/>
              </a:spcAft>
              <a:defRPr/>
            </a:pPr>
            <a:r>
              <a:rPr lang="en-US" b="1" dirty="0">
                <a:solidFill>
                  <a:prstClr val="black"/>
                </a:solidFill>
                <a:latin typeface="Calibri"/>
                <a:ea typeface="+mn-ea"/>
              </a:rPr>
              <a:t>The </a:t>
            </a:r>
            <a:r>
              <a:rPr lang="en-US" b="1" dirty="0">
                <a:solidFill>
                  <a:srgbClr val="FF0000"/>
                </a:solidFill>
                <a:latin typeface="Calibri"/>
                <a:ea typeface="+mn-ea"/>
              </a:rPr>
              <a:t>red </a:t>
            </a:r>
            <a:r>
              <a:rPr lang="en-US" b="1" dirty="0">
                <a:solidFill>
                  <a:prstClr val="black"/>
                </a:solidFill>
                <a:latin typeface="Calibri"/>
                <a:ea typeface="+mn-ea"/>
              </a:rPr>
              <a:t>curves are those of interest to us: one can see that a clear </a:t>
            </a:r>
            <a:r>
              <a:rPr lang="en-US" b="1" dirty="0" err="1">
                <a:solidFill>
                  <a:prstClr val="black"/>
                </a:solidFill>
                <a:latin typeface="Calibri"/>
                <a:ea typeface="+mn-ea"/>
              </a:rPr>
              <a:t>dissasortativity</a:t>
            </a:r>
            <a:r>
              <a:rPr lang="en-US" b="1" dirty="0">
                <a:solidFill>
                  <a:prstClr val="black"/>
                </a:solidFill>
                <a:latin typeface="Calibri"/>
                <a:ea typeface="+mn-ea"/>
              </a:rPr>
              <a:t> property is visible in this case.</a:t>
            </a:r>
          </a:p>
        </p:txBody>
      </p:sp>
      <p:sp>
        <p:nvSpPr>
          <p:cNvPr id="8198" name="TextBox 5"/>
          <p:cNvSpPr txBox="1">
            <a:spLocks noChangeArrowheads="1"/>
          </p:cNvSpPr>
          <p:nvPr/>
        </p:nvSpPr>
        <p:spPr bwMode="auto">
          <a:xfrm rot="-5400000">
            <a:off x="4761707" y="2809081"/>
            <a:ext cx="6175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a:latin typeface="Arial" pitchFamily="34" charset="0"/>
              </a:rPr>
              <a:t>&lt;k</a:t>
            </a:r>
            <a:r>
              <a:rPr lang="en-US" altLang="en-US" sz="1400" baseline="-25000">
                <a:latin typeface="Arial" pitchFamily="34" charset="0"/>
              </a:rPr>
              <a:t>nn</a:t>
            </a:r>
            <a:r>
              <a:rPr lang="en-US" altLang="en-US" sz="1400">
                <a:latin typeface="Arial" pitchFamily="34" charset="0"/>
              </a:rPr>
              <a:t>&gt;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Box 14"/>
          <p:cNvSpPr txBox="1">
            <a:spLocks noChangeArrowheads="1"/>
          </p:cNvSpPr>
          <p:nvPr/>
        </p:nvSpPr>
        <p:spPr bwMode="auto">
          <a:xfrm>
            <a:off x="0" y="0"/>
            <a:ext cx="9144000" cy="584200"/>
          </a:xfrm>
          <a:prstGeom prst="rect">
            <a:avLst/>
          </a:prstGeom>
          <a:noFill/>
          <a:ln w="9525">
            <a:noFill/>
            <a:miter lim="800000"/>
            <a:headEnd/>
            <a:tailEnd/>
          </a:ln>
        </p:spPr>
        <p:txBody>
          <a:bodyPr>
            <a:spAutoFit/>
          </a:bodyPr>
          <a:lstStyle/>
          <a:p>
            <a:pPr algn="ctr" fontAlgn="auto">
              <a:spcBef>
                <a:spcPts val="0"/>
              </a:spcBef>
              <a:spcAft>
                <a:spcPts val="0"/>
              </a:spcAft>
              <a:defRPr/>
            </a:pPr>
            <a:r>
              <a:rPr lang="en-US" sz="3200" b="1" dirty="0">
                <a:solidFill>
                  <a:srgbClr val="FF0000"/>
                </a:solidFill>
                <a:latin typeface="Calibri"/>
                <a:ea typeface="+mn-ea"/>
              </a:rPr>
              <a:t>Natural cutoffs in scale-free networks</a:t>
            </a:r>
          </a:p>
        </p:txBody>
      </p:sp>
      <p:sp>
        <p:nvSpPr>
          <p:cNvPr id="69638" name="TextBox 7"/>
          <p:cNvSpPr txBox="1">
            <a:spLocks noChangeArrowheads="1"/>
          </p:cNvSpPr>
          <p:nvPr/>
        </p:nvSpPr>
        <p:spPr bwMode="auto">
          <a:xfrm>
            <a:off x="152400" y="625475"/>
            <a:ext cx="8686800" cy="1200150"/>
          </a:xfrm>
          <a:prstGeom prst="rect">
            <a:avLst/>
          </a:prstGeom>
          <a:noFill/>
          <a:ln w="9525">
            <a:noFill/>
            <a:miter lim="800000"/>
            <a:headEnd/>
            <a:tailEnd/>
          </a:ln>
        </p:spPr>
        <p:txBody>
          <a:bodyPr>
            <a:spAutoFit/>
          </a:bodyPr>
          <a:lstStyle/>
          <a:p>
            <a:pPr fontAlgn="auto">
              <a:spcBef>
                <a:spcPts val="0"/>
              </a:spcBef>
              <a:spcAft>
                <a:spcPts val="0"/>
              </a:spcAft>
              <a:defRPr/>
            </a:pPr>
            <a:r>
              <a:rPr lang="en-US" dirty="0">
                <a:solidFill>
                  <a:prstClr val="black"/>
                </a:solidFill>
                <a:latin typeface="Calibri"/>
                <a:ea typeface="+mn-ea"/>
              </a:rPr>
              <a:t>All real networks are finite </a:t>
            </a:r>
            <a:r>
              <a:rPr lang="en-US" dirty="0" err="1">
                <a:solidFill>
                  <a:prstClr val="black"/>
                </a:solidFill>
                <a:latin typeface="Calibri"/>
                <a:ea typeface="+mn-ea"/>
                <a:sym typeface="Wingdings" charset="2"/>
              </a:rPr>
              <a:t></a:t>
            </a:r>
            <a:r>
              <a:rPr lang="en-US" dirty="0">
                <a:solidFill>
                  <a:prstClr val="black"/>
                </a:solidFill>
                <a:latin typeface="Calibri"/>
                <a:ea typeface="+mn-ea"/>
                <a:sym typeface="Wingdings" charset="2"/>
              </a:rPr>
              <a:t> </a:t>
            </a:r>
            <a:r>
              <a:rPr lang="en-US" dirty="0">
                <a:solidFill>
                  <a:prstClr val="black"/>
                </a:solidFill>
                <a:latin typeface="Calibri"/>
                <a:ea typeface="+mn-ea"/>
              </a:rPr>
              <a:t> let us explore its consequences. </a:t>
            </a:r>
          </a:p>
          <a:p>
            <a:pPr fontAlgn="auto">
              <a:spcBef>
                <a:spcPts val="0"/>
              </a:spcBef>
              <a:spcAft>
                <a:spcPts val="0"/>
              </a:spcAft>
              <a:defRPr/>
            </a:pPr>
            <a:r>
              <a:rPr lang="en-US" dirty="0" err="1">
                <a:solidFill>
                  <a:prstClr val="black"/>
                </a:solidFill>
                <a:latin typeface="Calibri"/>
                <a:ea typeface="+mn-ea"/>
                <a:sym typeface="Wingdings" charset="2"/>
              </a:rPr>
              <a:t></a:t>
            </a:r>
            <a:r>
              <a:rPr lang="en-US" dirty="0">
                <a:solidFill>
                  <a:prstClr val="black"/>
                </a:solidFill>
                <a:latin typeface="Calibri"/>
                <a:ea typeface="+mn-ea"/>
                <a:sym typeface="Wingdings" charset="2"/>
              </a:rPr>
              <a:t> </a:t>
            </a:r>
            <a:r>
              <a:rPr lang="en-US" dirty="0">
                <a:solidFill>
                  <a:prstClr val="black"/>
                </a:solidFill>
                <a:latin typeface="Calibri"/>
                <a:ea typeface="+mn-ea"/>
              </a:rPr>
              <a:t>We have an expected maximum degree, </a:t>
            </a:r>
            <a:r>
              <a:rPr lang="en-US" dirty="0" err="1">
                <a:solidFill>
                  <a:prstClr val="black"/>
                </a:solidFill>
                <a:latin typeface="Calibri"/>
                <a:ea typeface="+mn-ea"/>
              </a:rPr>
              <a:t>K</a:t>
            </a:r>
            <a:r>
              <a:rPr lang="en-US" baseline="-25000" dirty="0" err="1">
                <a:solidFill>
                  <a:prstClr val="black"/>
                </a:solidFill>
                <a:latin typeface="Calibri"/>
                <a:ea typeface="+mn-ea"/>
              </a:rPr>
              <a:t>max</a:t>
            </a:r>
            <a:endParaRPr lang="en-US" dirty="0">
              <a:solidFill>
                <a:prstClr val="black"/>
              </a:solidFill>
              <a:latin typeface="Calibri"/>
              <a:ea typeface="+mn-ea"/>
            </a:endParaRPr>
          </a:p>
          <a:p>
            <a:pPr fontAlgn="auto">
              <a:spcBef>
                <a:spcPts val="0"/>
              </a:spcBef>
              <a:spcAft>
                <a:spcPts val="0"/>
              </a:spcAft>
              <a:defRPr/>
            </a:pPr>
            <a:endParaRPr lang="en-US" dirty="0">
              <a:solidFill>
                <a:prstClr val="black"/>
              </a:solidFill>
              <a:latin typeface="Calibri"/>
              <a:ea typeface="+mn-ea"/>
            </a:endParaRPr>
          </a:p>
          <a:p>
            <a:pPr fontAlgn="auto">
              <a:spcBef>
                <a:spcPts val="0"/>
              </a:spcBef>
              <a:spcAft>
                <a:spcPts val="0"/>
              </a:spcAft>
              <a:defRPr/>
            </a:pPr>
            <a:r>
              <a:rPr lang="en-US" u="sng" dirty="0">
                <a:solidFill>
                  <a:prstClr val="black"/>
                </a:solidFill>
                <a:latin typeface="Calibri"/>
                <a:ea typeface="+mn-ea"/>
              </a:rPr>
              <a:t>Estimating </a:t>
            </a:r>
            <a:r>
              <a:rPr lang="en-US" u="sng" dirty="0" err="1">
                <a:solidFill>
                  <a:prstClr val="black"/>
                </a:solidFill>
                <a:latin typeface="Calibri"/>
                <a:ea typeface="+mn-ea"/>
              </a:rPr>
              <a:t>K</a:t>
            </a:r>
            <a:r>
              <a:rPr lang="en-US" u="sng" baseline="-25000" dirty="0" err="1">
                <a:solidFill>
                  <a:prstClr val="black"/>
                </a:solidFill>
                <a:latin typeface="Calibri"/>
                <a:ea typeface="+mn-ea"/>
              </a:rPr>
              <a:t>max</a:t>
            </a:r>
            <a:r>
              <a:rPr lang="en-US" u="sng" dirty="0">
                <a:solidFill>
                  <a:prstClr val="black"/>
                </a:solidFill>
                <a:latin typeface="Calibri"/>
                <a:ea typeface="+mn-ea"/>
              </a:rPr>
              <a:t> </a:t>
            </a:r>
          </a:p>
        </p:txBody>
      </p:sp>
      <p:graphicFrame>
        <p:nvGraphicFramePr>
          <p:cNvPr id="9220" name="Object 2"/>
          <p:cNvGraphicFramePr>
            <a:graphicFrameLocks noChangeAspect="1"/>
          </p:cNvGraphicFramePr>
          <p:nvPr/>
        </p:nvGraphicFramePr>
        <p:xfrm>
          <a:off x="533400" y="1905000"/>
          <a:ext cx="1716088" cy="703263"/>
        </p:xfrm>
        <a:graphic>
          <a:graphicData uri="http://schemas.openxmlformats.org/presentationml/2006/ole">
            <mc:AlternateContent xmlns:mc="http://schemas.openxmlformats.org/markup-compatibility/2006">
              <mc:Choice xmlns:v="urn:schemas-microsoft-com:vml" Requires="v">
                <p:oleObj name="Equation" r:id="rId2" imgW="941400" imgH="456840" progId="Equation.3">
                  <p:embed/>
                </p:oleObj>
              </mc:Choice>
              <mc:Fallback>
                <p:oleObj name="Equation" r:id="rId2" imgW="941400" imgH="4568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1716088"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1" name="Object 3"/>
          <p:cNvGraphicFramePr>
            <a:graphicFrameLocks noChangeAspect="1"/>
          </p:cNvGraphicFramePr>
          <p:nvPr/>
        </p:nvGraphicFramePr>
        <p:xfrm>
          <a:off x="3200400" y="3492500"/>
          <a:ext cx="1787525" cy="495300"/>
        </p:xfrm>
        <a:graphic>
          <a:graphicData uri="http://schemas.openxmlformats.org/presentationml/2006/ole">
            <mc:AlternateContent xmlns:mc="http://schemas.openxmlformats.org/markup-compatibility/2006">
              <mc:Choice xmlns:v="urn:schemas-microsoft-com:vml" Requires="v">
                <p:oleObj name="Equation" r:id="rId4" imgW="978120" imgH="319680" progId="Equation.3">
                  <p:embed/>
                </p:oleObj>
              </mc:Choice>
              <mc:Fallback>
                <p:oleObj name="Equation" r:id="rId4" imgW="978120" imgH="31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492500"/>
                        <a:ext cx="17875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639" name="TextBox 11"/>
          <p:cNvSpPr txBox="1">
            <a:spLocks noChangeArrowheads="1"/>
          </p:cNvSpPr>
          <p:nvPr/>
        </p:nvSpPr>
        <p:spPr bwMode="auto">
          <a:xfrm>
            <a:off x="2590800" y="1841500"/>
            <a:ext cx="6553200" cy="646113"/>
          </a:xfrm>
          <a:prstGeom prst="rect">
            <a:avLst/>
          </a:prstGeom>
          <a:noFill/>
          <a:ln w="9525">
            <a:noFill/>
            <a:miter lim="800000"/>
            <a:headEnd/>
            <a:tailEnd/>
          </a:ln>
        </p:spPr>
        <p:txBody>
          <a:bodyPr>
            <a:spAutoFit/>
          </a:bodyPr>
          <a:lstStyle/>
          <a:p>
            <a:pPr fontAlgn="auto">
              <a:spcBef>
                <a:spcPts val="0"/>
              </a:spcBef>
              <a:spcAft>
                <a:spcPts val="0"/>
              </a:spcAft>
              <a:defRPr/>
            </a:pPr>
            <a:r>
              <a:rPr lang="en-US">
                <a:solidFill>
                  <a:prstClr val="black"/>
                </a:solidFill>
                <a:latin typeface="Calibri"/>
                <a:ea typeface="+mn-ea"/>
              </a:rPr>
              <a:t>Why: the probability to have a node larger than </a:t>
            </a:r>
            <a:r>
              <a:rPr lang="en-US" i="1">
                <a:solidFill>
                  <a:prstClr val="black"/>
                </a:solidFill>
                <a:latin typeface="Calibri"/>
                <a:ea typeface="+mn-ea"/>
              </a:rPr>
              <a:t>K</a:t>
            </a:r>
            <a:r>
              <a:rPr lang="en-US" i="1" baseline="-25000">
                <a:solidFill>
                  <a:prstClr val="black"/>
                </a:solidFill>
                <a:latin typeface="Calibri"/>
                <a:ea typeface="+mn-ea"/>
              </a:rPr>
              <a:t>ma</a:t>
            </a:r>
            <a:r>
              <a:rPr lang="en-US" baseline="-25000">
                <a:solidFill>
                  <a:prstClr val="black"/>
                </a:solidFill>
                <a:latin typeface="Calibri"/>
                <a:ea typeface="+mn-ea"/>
              </a:rPr>
              <a:t>x </a:t>
            </a:r>
            <a:r>
              <a:rPr lang="en-US">
                <a:solidFill>
                  <a:prstClr val="black"/>
                </a:solidFill>
                <a:latin typeface="Calibri"/>
                <a:ea typeface="+mn-ea"/>
              </a:rPr>
              <a:t>should not exceed the prob. to have one node, i.e. </a:t>
            </a:r>
            <a:r>
              <a:rPr lang="en-US" i="1">
                <a:solidFill>
                  <a:prstClr val="black"/>
                </a:solidFill>
                <a:latin typeface="Calibri"/>
                <a:ea typeface="+mn-ea"/>
              </a:rPr>
              <a:t>1/N </a:t>
            </a:r>
            <a:r>
              <a:rPr lang="en-US">
                <a:solidFill>
                  <a:prstClr val="black"/>
                </a:solidFill>
                <a:latin typeface="Calibri"/>
                <a:ea typeface="+mn-ea"/>
              </a:rPr>
              <a:t>fraction of all nodes </a:t>
            </a:r>
          </a:p>
        </p:txBody>
      </p:sp>
      <p:graphicFrame>
        <p:nvGraphicFramePr>
          <p:cNvPr id="9223" name="Object 4"/>
          <p:cNvGraphicFramePr>
            <a:graphicFrameLocks noChangeAspect="1"/>
          </p:cNvGraphicFramePr>
          <p:nvPr/>
        </p:nvGraphicFramePr>
        <p:xfrm>
          <a:off x="409575" y="2730500"/>
          <a:ext cx="7556500" cy="703263"/>
        </p:xfrm>
        <a:graphic>
          <a:graphicData uri="http://schemas.openxmlformats.org/presentationml/2006/ole">
            <mc:AlternateContent xmlns:mc="http://schemas.openxmlformats.org/markup-compatibility/2006">
              <mc:Choice xmlns:v="urn:schemas-microsoft-com:vml" Requires="v">
                <p:oleObj name="Equation" r:id="rId6" imgW="4178160" imgH="456840" progId="Equation.3">
                  <p:embed/>
                </p:oleObj>
              </mc:Choice>
              <mc:Fallback>
                <p:oleObj name="Equation" r:id="rId6" imgW="4178160" imgH="4568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575" y="2730500"/>
                        <a:ext cx="75565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4" name="Rectangle 7"/>
          <p:cNvSpPr>
            <a:spLocks noChangeArrowheads="1"/>
          </p:cNvSpPr>
          <p:nvPr/>
        </p:nvSpPr>
        <p:spPr bwMode="auto">
          <a:xfrm>
            <a:off x="1447800" y="3638550"/>
            <a:ext cx="1576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a:solidFill>
                  <a:srgbClr val="0000FF"/>
                </a:solidFill>
              </a:rPr>
              <a:t>Natural cutoff: </a:t>
            </a:r>
            <a:endParaRPr lang="en-US" altLang="en-US" sz="1800">
              <a:solidFill>
                <a:srgbClr val="0000FF"/>
              </a:solidFill>
              <a:latin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469900"/>
          </a:xfrm>
        </p:spPr>
        <p:txBody>
          <a:bodyPr>
            <a:normAutofit fontScale="90000"/>
          </a:bodyPr>
          <a:lstStyle/>
          <a:p>
            <a:pPr>
              <a:defRPr/>
            </a:pPr>
            <a:r>
              <a:rPr lang="en-US" sz="3400" dirty="0"/>
              <a:t>Structural cut-off for uncorrelated networks</a:t>
            </a:r>
          </a:p>
        </p:txBody>
      </p:sp>
      <p:grpSp>
        <p:nvGrpSpPr>
          <p:cNvPr id="10243" name="Group 18"/>
          <p:cNvGrpSpPr>
            <a:grpSpLocks/>
          </p:cNvGrpSpPr>
          <p:nvPr/>
        </p:nvGrpSpPr>
        <p:grpSpPr bwMode="auto">
          <a:xfrm>
            <a:off x="1058863" y="1492250"/>
            <a:ext cx="3143250" cy="442913"/>
            <a:chOff x="1596288" y="3425904"/>
            <a:chExt cx="3141663" cy="531066"/>
          </a:xfrm>
        </p:grpSpPr>
        <p:sp>
          <p:nvSpPr>
            <p:cNvPr id="11" name="TextBox 10"/>
            <p:cNvSpPr txBox="1"/>
            <p:nvPr/>
          </p:nvSpPr>
          <p:spPr>
            <a:xfrm>
              <a:off x="1596288" y="3513463"/>
              <a:ext cx="1610498" cy="443507"/>
            </a:xfrm>
            <a:prstGeom prst="rect">
              <a:avLst/>
            </a:prstGeom>
            <a:noFill/>
          </p:spPr>
          <p:txBody>
            <a:bodyPr wrap="none">
              <a:spAutoFit/>
            </a:bodyPr>
            <a:lstStyle/>
            <a:p>
              <a:pPr fontAlgn="auto">
                <a:spcBef>
                  <a:spcPts val="0"/>
                </a:spcBef>
                <a:spcAft>
                  <a:spcPts val="0"/>
                </a:spcAft>
                <a:defRPr/>
              </a:pPr>
              <a:r>
                <a:rPr lang="en-US" dirty="0">
                  <a:solidFill>
                    <a:srgbClr val="0000FF"/>
                  </a:solidFill>
                  <a:latin typeface="Calibri"/>
                  <a:ea typeface="+mn-ea"/>
                </a:rPr>
                <a:t>Natural cut-off:</a:t>
              </a:r>
            </a:p>
          </p:txBody>
        </p:sp>
        <p:graphicFrame>
          <p:nvGraphicFramePr>
            <p:cNvPr id="10255" name="Object 11"/>
            <p:cNvGraphicFramePr>
              <a:graphicFrameLocks noChangeAspect="1"/>
            </p:cNvGraphicFramePr>
            <p:nvPr/>
          </p:nvGraphicFramePr>
          <p:xfrm>
            <a:off x="3348888" y="3425904"/>
            <a:ext cx="1389063" cy="495300"/>
          </p:xfrm>
          <a:graphic>
            <a:graphicData uri="http://schemas.openxmlformats.org/presentationml/2006/ole">
              <mc:AlternateContent xmlns:mc="http://schemas.openxmlformats.org/markup-compatibility/2006">
                <mc:Choice xmlns:v="urn:schemas-microsoft-com:vml" Requires="v">
                  <p:oleObj name="Equation" r:id="rId3" imgW="914040" imgH="319680" progId="Equation.3">
                    <p:embed/>
                  </p:oleObj>
                </mc:Choice>
                <mc:Fallback>
                  <p:oleObj name="Equation" r:id="rId3" imgW="914040" imgH="31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888" y="3425904"/>
                          <a:ext cx="1389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0244" name="Group 17"/>
          <p:cNvGrpSpPr>
            <a:grpSpLocks/>
          </p:cNvGrpSpPr>
          <p:nvPr/>
        </p:nvGrpSpPr>
        <p:grpSpPr bwMode="auto">
          <a:xfrm>
            <a:off x="1828800" y="2644775"/>
            <a:ext cx="6092825" cy="1323975"/>
            <a:chOff x="2750344" y="4094509"/>
            <a:chExt cx="6092086" cy="1588127"/>
          </a:xfrm>
        </p:grpSpPr>
        <p:graphicFrame>
          <p:nvGraphicFramePr>
            <p:cNvPr id="10251" name="Object 13"/>
            <p:cNvGraphicFramePr>
              <a:graphicFrameLocks noChangeAspect="1"/>
            </p:cNvGraphicFramePr>
            <p:nvPr/>
          </p:nvGraphicFramePr>
          <p:xfrm>
            <a:off x="2750344" y="4578160"/>
            <a:ext cx="831850" cy="271462"/>
          </p:xfrm>
          <a:graphic>
            <a:graphicData uri="http://schemas.openxmlformats.org/presentationml/2006/ole">
              <mc:AlternateContent xmlns:mc="http://schemas.openxmlformats.org/markup-compatibility/2006">
                <mc:Choice xmlns:v="urn:schemas-microsoft-com:vml" Requires="v">
                  <p:oleObj name="Equation" r:id="rId5" imgW="530280" imgH="164520" progId="Equation.3">
                    <p:embed/>
                  </p:oleObj>
                </mc:Choice>
                <mc:Fallback>
                  <p:oleObj name="Equation" r:id="rId5" imgW="530280" imgH="1645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0344" y="4578160"/>
                          <a:ext cx="8318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6" name="Straight Arrow Connector 15"/>
            <p:cNvCxnSpPr/>
            <p:nvPr/>
          </p:nvCxnSpPr>
          <p:spPr>
            <a:xfrm>
              <a:off x="3772570" y="4730521"/>
              <a:ext cx="780955" cy="190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801145" y="4094509"/>
              <a:ext cx="4041285" cy="1588127"/>
            </a:xfrm>
            <a:prstGeom prst="rect">
              <a:avLst/>
            </a:prstGeom>
            <a:noFill/>
          </p:spPr>
          <p:txBody>
            <a:bodyPr>
              <a:spAutoFit/>
            </a:bodyPr>
            <a:lstStyle/>
            <a:p>
              <a:pPr fontAlgn="auto">
                <a:spcBef>
                  <a:spcPts val="0"/>
                </a:spcBef>
                <a:spcAft>
                  <a:spcPts val="0"/>
                </a:spcAft>
                <a:defRPr/>
              </a:pPr>
              <a:r>
                <a:rPr lang="en-US" sz="1600" dirty="0">
                  <a:solidFill>
                    <a:prstClr val="black"/>
                  </a:solidFill>
                  <a:latin typeface="Calibri"/>
                  <a:ea typeface="+mn-ea"/>
                </a:rPr>
                <a:t>The size of the largest hub is above the structural cutoff, which means that it cannot have enough links to the other hubs to maintain its neutral status.</a:t>
              </a:r>
            </a:p>
            <a:p>
              <a:pPr fontAlgn="auto">
                <a:spcBef>
                  <a:spcPts val="0"/>
                </a:spcBef>
                <a:spcAft>
                  <a:spcPts val="0"/>
                </a:spcAft>
                <a:defRPr/>
              </a:pPr>
              <a:r>
                <a:rPr lang="en-US" sz="1600" b="1" i="1" dirty="0" err="1">
                  <a:solidFill>
                    <a:srgbClr val="0000FF"/>
                  </a:solidFill>
                  <a:latin typeface="Calibri"/>
                  <a:ea typeface="+mn-ea"/>
                  <a:sym typeface="Wingdings"/>
                </a:rPr>
                <a:t></a:t>
              </a:r>
              <a:r>
                <a:rPr lang="en-US" sz="1600" b="1" i="1" dirty="0">
                  <a:solidFill>
                    <a:srgbClr val="0000FF"/>
                  </a:solidFill>
                  <a:latin typeface="Calibri"/>
                  <a:ea typeface="+mn-ea"/>
                  <a:sym typeface="Wingdings"/>
                </a:rPr>
                <a:t> </a:t>
              </a:r>
              <a:r>
                <a:rPr lang="en-US" sz="1600" b="1" i="1" dirty="0" err="1">
                  <a:solidFill>
                    <a:srgbClr val="0000FF"/>
                  </a:solidFill>
                  <a:latin typeface="Calibri"/>
                  <a:ea typeface="+mn-ea"/>
                </a:rPr>
                <a:t>disassortative</a:t>
              </a:r>
              <a:r>
                <a:rPr lang="en-US" sz="1600" b="1" i="1" dirty="0">
                  <a:solidFill>
                    <a:srgbClr val="0000FF"/>
                  </a:solidFill>
                  <a:latin typeface="Calibri"/>
                  <a:ea typeface="+mn-ea"/>
                </a:rPr>
                <a:t> mixing</a:t>
              </a:r>
            </a:p>
          </p:txBody>
        </p:sp>
      </p:grpSp>
      <p:graphicFrame>
        <p:nvGraphicFramePr>
          <p:cNvPr id="10245" name="Object 5"/>
          <p:cNvGraphicFramePr>
            <a:graphicFrameLocks noChangeAspect="1"/>
          </p:cNvGraphicFramePr>
          <p:nvPr/>
        </p:nvGraphicFramePr>
        <p:xfrm>
          <a:off x="5608638" y="854075"/>
          <a:ext cx="2001837" cy="512763"/>
        </p:xfrm>
        <a:graphic>
          <a:graphicData uri="http://schemas.openxmlformats.org/presentationml/2006/ole">
            <mc:AlternateContent xmlns:mc="http://schemas.openxmlformats.org/markup-compatibility/2006">
              <mc:Choice xmlns:v="urn:schemas-microsoft-com:vml" Requires="v">
                <p:oleObj name="Equation" r:id="rId7" imgW="1307160" imgH="393120" progId="Equation.3">
                  <p:embed/>
                </p:oleObj>
              </mc:Choice>
              <mc:Fallback>
                <p:oleObj name="Equation" r:id="rId7" imgW="1307160" imgH="3931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8638" y="854075"/>
                        <a:ext cx="200183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6" name="Object 7"/>
          <p:cNvGraphicFramePr>
            <a:graphicFrameLocks noChangeAspect="1"/>
          </p:cNvGraphicFramePr>
          <p:nvPr/>
        </p:nvGraphicFramePr>
        <p:xfrm>
          <a:off x="2811463" y="925513"/>
          <a:ext cx="1565275" cy="365125"/>
        </p:xfrm>
        <a:graphic>
          <a:graphicData uri="http://schemas.openxmlformats.org/presentationml/2006/ole">
            <mc:AlternateContent xmlns:mc="http://schemas.openxmlformats.org/markup-compatibility/2006">
              <mc:Choice xmlns:v="urn:schemas-microsoft-com:vml" Requires="v">
                <p:oleObj name="Equation" r:id="rId9" imgW="1032840" imgH="283320" progId="Equation.3">
                  <p:embed/>
                </p:oleObj>
              </mc:Choice>
              <mc:Fallback>
                <p:oleObj name="Equation" r:id="rId9" imgW="1032840" imgH="2833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1463" y="925513"/>
                        <a:ext cx="1565275" cy="3651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TextBox 38"/>
          <p:cNvSpPr txBox="1"/>
          <p:nvPr/>
        </p:nvSpPr>
        <p:spPr>
          <a:xfrm>
            <a:off x="895350" y="4183063"/>
            <a:ext cx="7026275" cy="923925"/>
          </a:xfrm>
          <a:prstGeom prst="rect">
            <a:avLst/>
          </a:prstGeom>
          <a:noFill/>
        </p:spPr>
        <p:txBody>
          <a:bodyPr>
            <a:spAutoFit/>
          </a:bodyPr>
          <a:lstStyle/>
          <a:p>
            <a:pPr fontAlgn="auto">
              <a:spcBef>
                <a:spcPts val="0"/>
              </a:spcBef>
              <a:spcAft>
                <a:spcPts val="0"/>
              </a:spcAft>
              <a:defRPr/>
            </a:pPr>
            <a:r>
              <a:rPr lang="en-US" dirty="0" err="1">
                <a:solidFill>
                  <a:prstClr val="black"/>
                </a:solidFill>
                <a:latin typeface="Calibri"/>
                <a:ea typeface="+mn-ea"/>
                <a:sym typeface="Wingdings"/>
              </a:rPr>
              <a:t></a:t>
            </a:r>
            <a:r>
              <a:rPr lang="en-US" dirty="0" err="1">
                <a:solidFill>
                  <a:prstClr val="black"/>
                </a:solidFill>
                <a:latin typeface="Calibri"/>
                <a:ea typeface="+mn-ea"/>
              </a:rPr>
              <a:t>a</a:t>
            </a:r>
            <a:r>
              <a:rPr lang="en-US" dirty="0">
                <a:solidFill>
                  <a:prstClr val="black"/>
                </a:solidFill>
                <a:latin typeface="Calibri"/>
                <a:ea typeface="+mn-ea"/>
              </a:rPr>
              <a:t> randomly wired network with </a:t>
            </a:r>
            <a:r>
              <a:rPr lang="en-US" dirty="0" err="1">
                <a:solidFill>
                  <a:prstClr val="black"/>
                </a:solidFill>
                <a:latin typeface="Calibri"/>
                <a:ea typeface="+mn-ea"/>
              </a:rPr>
              <a:t>γ</a:t>
            </a:r>
            <a:r>
              <a:rPr lang="en-US" dirty="0">
                <a:solidFill>
                  <a:prstClr val="black"/>
                </a:solidFill>
                <a:latin typeface="Calibri"/>
                <a:ea typeface="+mn-ea"/>
              </a:rPr>
              <a:t>&lt;3 will be </a:t>
            </a:r>
          </a:p>
          <a:p>
            <a:pPr marL="342900" indent="-342900" fontAlgn="auto">
              <a:spcBef>
                <a:spcPts val="0"/>
              </a:spcBef>
              <a:spcAft>
                <a:spcPts val="0"/>
              </a:spcAft>
              <a:buFontTx/>
              <a:buAutoNum type="alphaLcParenBoth"/>
              <a:defRPr/>
            </a:pPr>
            <a:r>
              <a:rPr lang="en-US" dirty="0" err="1">
                <a:solidFill>
                  <a:prstClr val="black"/>
                </a:solidFill>
                <a:latin typeface="Calibri"/>
                <a:ea typeface="+mn-ea"/>
              </a:rPr>
              <a:t>dissasortative</a:t>
            </a:r>
            <a:endParaRPr lang="en-US" dirty="0">
              <a:solidFill>
                <a:prstClr val="black"/>
              </a:solidFill>
              <a:latin typeface="Calibri"/>
              <a:ea typeface="+mn-ea"/>
            </a:endParaRPr>
          </a:p>
          <a:p>
            <a:pPr marL="342900" indent="-342900" fontAlgn="auto">
              <a:spcBef>
                <a:spcPts val="0"/>
              </a:spcBef>
              <a:spcAft>
                <a:spcPts val="0"/>
              </a:spcAft>
              <a:buFontTx/>
              <a:buAutoNum type="alphaLcParenBoth"/>
              <a:defRPr/>
            </a:pPr>
            <a:r>
              <a:rPr lang="en-US" dirty="0">
                <a:solidFill>
                  <a:prstClr val="black"/>
                </a:solidFill>
                <a:latin typeface="Calibri"/>
                <a:ea typeface="+mn-ea"/>
              </a:rPr>
              <a:t>Or will have to have a cutoff at </a:t>
            </a:r>
            <a:r>
              <a:rPr lang="en-US" i="1" dirty="0" err="1">
                <a:solidFill>
                  <a:prstClr val="black"/>
                </a:solidFill>
                <a:latin typeface="Calibri"/>
                <a:ea typeface="+mn-ea"/>
              </a:rPr>
              <a:t>k</a:t>
            </a:r>
            <a:r>
              <a:rPr lang="en-US" i="1" baseline="-25000" dirty="0" err="1">
                <a:solidFill>
                  <a:prstClr val="black"/>
                </a:solidFill>
                <a:latin typeface="Calibri"/>
                <a:ea typeface="+mn-ea"/>
              </a:rPr>
              <a:t>s</a:t>
            </a:r>
            <a:r>
              <a:rPr lang="en-US" i="1" dirty="0" err="1">
                <a:solidFill>
                  <a:prstClr val="black"/>
                </a:solidFill>
                <a:latin typeface="Calibri"/>
                <a:ea typeface="+mn-ea"/>
              </a:rPr>
              <a:t>(N</a:t>
            </a:r>
            <a:r>
              <a:rPr lang="en-US" i="1" dirty="0">
                <a:solidFill>
                  <a:prstClr val="black"/>
                </a:solidFill>
                <a:latin typeface="Calibri"/>
                <a:ea typeface="+mn-ea"/>
              </a:rPr>
              <a:t>)&lt; </a:t>
            </a:r>
            <a:r>
              <a:rPr lang="en-US" i="1" dirty="0" err="1">
                <a:solidFill>
                  <a:prstClr val="black"/>
                </a:solidFill>
                <a:latin typeface="Calibri"/>
                <a:ea typeface="+mn-ea"/>
              </a:rPr>
              <a:t>k</a:t>
            </a:r>
            <a:r>
              <a:rPr lang="en-US" i="1" baseline="-25000" dirty="0" err="1">
                <a:solidFill>
                  <a:prstClr val="black"/>
                </a:solidFill>
                <a:latin typeface="Calibri"/>
                <a:ea typeface="+mn-ea"/>
              </a:rPr>
              <a:t>max</a:t>
            </a:r>
            <a:r>
              <a:rPr lang="en-US" i="1" dirty="0" err="1">
                <a:solidFill>
                  <a:prstClr val="black"/>
                </a:solidFill>
                <a:latin typeface="Calibri"/>
                <a:ea typeface="+mn-ea"/>
              </a:rPr>
              <a:t>(N</a:t>
            </a:r>
            <a:r>
              <a:rPr lang="en-US" i="1" dirty="0">
                <a:solidFill>
                  <a:prstClr val="black"/>
                </a:solidFill>
                <a:latin typeface="Calibri"/>
                <a:ea typeface="+mn-ea"/>
              </a:rPr>
              <a:t>)</a:t>
            </a:r>
            <a:r>
              <a:rPr lang="en-US" dirty="0">
                <a:solidFill>
                  <a:prstClr val="black"/>
                </a:solidFill>
                <a:latin typeface="Calibri"/>
                <a:ea typeface="+mn-ea"/>
              </a:rPr>
              <a:t>  </a:t>
            </a:r>
          </a:p>
        </p:txBody>
      </p:sp>
      <p:sp>
        <p:nvSpPr>
          <p:cNvPr id="23" name="TextBox 22"/>
          <p:cNvSpPr txBox="1"/>
          <p:nvPr/>
        </p:nvSpPr>
        <p:spPr>
          <a:xfrm>
            <a:off x="914400" y="925513"/>
            <a:ext cx="1770063" cy="369887"/>
          </a:xfrm>
          <a:prstGeom prst="rect">
            <a:avLst/>
          </a:prstGeom>
          <a:noFill/>
        </p:spPr>
        <p:txBody>
          <a:bodyPr wrap="none">
            <a:spAutoFit/>
          </a:bodyPr>
          <a:lstStyle/>
          <a:p>
            <a:pPr fontAlgn="auto">
              <a:spcBef>
                <a:spcPts val="0"/>
              </a:spcBef>
              <a:spcAft>
                <a:spcPts val="0"/>
              </a:spcAft>
              <a:defRPr/>
            </a:pPr>
            <a:r>
              <a:rPr lang="en-US" dirty="0">
                <a:solidFill>
                  <a:srgbClr val="0000FF"/>
                </a:solidFill>
                <a:latin typeface="Calibri"/>
                <a:ea typeface="+mn-ea"/>
              </a:rPr>
              <a:t>Structural cutoff:</a:t>
            </a:r>
          </a:p>
        </p:txBody>
      </p:sp>
      <p:sp>
        <p:nvSpPr>
          <p:cNvPr id="24" name="TextBox 23"/>
          <p:cNvSpPr txBox="1"/>
          <p:nvPr/>
        </p:nvSpPr>
        <p:spPr>
          <a:xfrm>
            <a:off x="914400" y="2222500"/>
            <a:ext cx="5100638" cy="369888"/>
          </a:xfrm>
          <a:prstGeom prst="rect">
            <a:avLst/>
          </a:prstGeom>
          <a:noFill/>
        </p:spPr>
        <p:txBody>
          <a:bodyPr wrap="none">
            <a:spAutoFit/>
          </a:bodyPr>
          <a:lstStyle/>
          <a:p>
            <a:pPr fontAlgn="auto">
              <a:spcBef>
                <a:spcPts val="0"/>
              </a:spcBef>
              <a:spcAft>
                <a:spcPts val="0"/>
              </a:spcAft>
              <a:defRPr/>
            </a:pPr>
            <a:r>
              <a:rPr lang="en-US" b="1" dirty="0" err="1">
                <a:solidFill>
                  <a:srgbClr val="0000FF"/>
                </a:solidFill>
                <a:latin typeface="Calibri"/>
                <a:ea typeface="+mn-ea"/>
              </a:rPr>
              <a:t>γ</a:t>
            </a:r>
            <a:r>
              <a:rPr lang="en-US" b="1" dirty="0">
                <a:solidFill>
                  <a:srgbClr val="0000FF"/>
                </a:solidFill>
                <a:latin typeface="Calibri"/>
                <a:ea typeface="+mn-ea"/>
              </a:rPr>
              <a:t>=3:  </a:t>
            </a:r>
            <a:r>
              <a:rPr lang="en-US" dirty="0" err="1">
                <a:solidFill>
                  <a:prstClr val="black"/>
                </a:solidFill>
                <a:latin typeface="Calibri"/>
                <a:ea typeface="+mn-ea"/>
              </a:rPr>
              <a:t>k</a:t>
            </a:r>
            <a:r>
              <a:rPr lang="en-US" baseline="-25000" dirty="0" err="1">
                <a:solidFill>
                  <a:prstClr val="black"/>
                </a:solidFill>
                <a:latin typeface="Calibri"/>
                <a:ea typeface="+mn-ea"/>
              </a:rPr>
              <a:t>s</a:t>
            </a:r>
            <a:r>
              <a:rPr lang="en-US" dirty="0" err="1">
                <a:solidFill>
                  <a:prstClr val="black"/>
                </a:solidFill>
                <a:latin typeface="Calibri"/>
                <a:ea typeface="+mn-ea"/>
              </a:rPr>
              <a:t>(N</a:t>
            </a:r>
            <a:r>
              <a:rPr lang="en-US" dirty="0">
                <a:solidFill>
                  <a:prstClr val="black"/>
                </a:solidFill>
                <a:latin typeface="Calibri"/>
                <a:ea typeface="+mn-ea"/>
              </a:rPr>
              <a:t>) and </a:t>
            </a:r>
            <a:r>
              <a:rPr lang="en-US" dirty="0" err="1">
                <a:solidFill>
                  <a:prstClr val="black"/>
                </a:solidFill>
                <a:latin typeface="Calibri"/>
                <a:ea typeface="+mn-ea"/>
              </a:rPr>
              <a:t>k</a:t>
            </a:r>
            <a:r>
              <a:rPr lang="en-US" baseline="-25000" dirty="0" err="1">
                <a:solidFill>
                  <a:prstClr val="black"/>
                </a:solidFill>
                <a:latin typeface="Calibri"/>
                <a:ea typeface="+mn-ea"/>
              </a:rPr>
              <a:t>max</a:t>
            </a:r>
            <a:r>
              <a:rPr lang="en-US" dirty="0" err="1">
                <a:solidFill>
                  <a:prstClr val="black"/>
                </a:solidFill>
                <a:latin typeface="Calibri"/>
                <a:ea typeface="+mn-ea"/>
              </a:rPr>
              <a:t>(N</a:t>
            </a:r>
            <a:r>
              <a:rPr lang="en-US" dirty="0">
                <a:solidFill>
                  <a:prstClr val="black"/>
                </a:solidFill>
                <a:latin typeface="Calibri"/>
                <a:ea typeface="+mn-ea"/>
              </a:rPr>
              <a:t>) scale the same way, i.e. ~N</a:t>
            </a:r>
            <a:r>
              <a:rPr lang="en-US" baseline="30000" dirty="0">
                <a:solidFill>
                  <a:prstClr val="black"/>
                </a:solidFill>
                <a:latin typeface="Calibri"/>
                <a:ea typeface="+mn-ea"/>
              </a:rPr>
              <a:t>1/2</a:t>
            </a:r>
            <a:r>
              <a:rPr lang="en-US" dirty="0">
                <a:solidFill>
                  <a:prstClr val="black"/>
                </a:solidFill>
                <a:latin typeface="Calibri"/>
                <a:ea typeface="+mn-ea"/>
              </a:rPr>
              <a:t>.</a:t>
            </a:r>
          </a:p>
        </p:txBody>
      </p:sp>
      <p:sp>
        <p:nvSpPr>
          <p:cNvPr id="18" name="Rectangle 17"/>
          <p:cNvSpPr/>
          <p:nvPr/>
        </p:nvSpPr>
        <p:spPr>
          <a:xfrm>
            <a:off x="922338" y="2994025"/>
            <a:ext cx="601662" cy="369888"/>
          </a:xfrm>
          <a:prstGeom prst="rect">
            <a:avLst/>
          </a:prstGeom>
        </p:spPr>
        <p:txBody>
          <a:bodyPr wrap="none">
            <a:spAutoFit/>
          </a:bodyPr>
          <a:lstStyle/>
          <a:p>
            <a:pPr fontAlgn="auto">
              <a:spcBef>
                <a:spcPts val="0"/>
              </a:spcBef>
              <a:spcAft>
                <a:spcPts val="0"/>
              </a:spcAft>
              <a:defRPr/>
            </a:pPr>
            <a:r>
              <a:rPr lang="en-US" b="1" dirty="0" err="1">
                <a:solidFill>
                  <a:srgbClr val="0000FF"/>
                </a:solidFill>
                <a:latin typeface="Calibri"/>
                <a:ea typeface="+mn-ea"/>
              </a:rPr>
              <a:t>γ</a:t>
            </a:r>
            <a:r>
              <a:rPr lang="en-US" b="1" dirty="0">
                <a:solidFill>
                  <a:srgbClr val="0000FF"/>
                </a:solidFill>
                <a:latin typeface="Calibri"/>
                <a:ea typeface="+mn-ea"/>
              </a:rPr>
              <a:t>&lt;3: </a:t>
            </a:r>
            <a:endParaRPr lang="en-US" dirty="0">
              <a:solidFill>
                <a:prstClr val="black"/>
              </a:solidFill>
              <a:latin typeface="Calibri"/>
              <a:ea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structcutoff_disass.pdf"/>
          <p:cNvPicPr>
            <a:picLocks noChangeAspect="1"/>
          </p:cNvPicPr>
          <p:nvPr/>
        </p:nvPicPr>
        <p:blipFill>
          <a:blip r:embed="rId2">
            <a:extLst>
              <a:ext uri="{28A0092B-C50C-407E-A947-70E740481C1C}">
                <a14:useLocalDpi xmlns:a14="http://schemas.microsoft.com/office/drawing/2010/main" val="0"/>
              </a:ext>
            </a:extLst>
          </a:blip>
          <a:srcRect l="14117" r="14117" b="50000"/>
          <a:stretch>
            <a:fillRect/>
          </a:stretch>
        </p:blipFill>
        <p:spPr bwMode="auto">
          <a:xfrm>
            <a:off x="33338" y="711200"/>
            <a:ext cx="44624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1000" y="190500"/>
            <a:ext cx="3954463" cy="369888"/>
          </a:xfrm>
          <a:prstGeom prst="rect">
            <a:avLst/>
          </a:prstGeom>
          <a:noFill/>
        </p:spPr>
        <p:txBody>
          <a:bodyPr wrap="none">
            <a:spAutoFit/>
          </a:bodyPr>
          <a:lstStyle/>
          <a:p>
            <a:pPr fontAlgn="auto">
              <a:spcBef>
                <a:spcPts val="0"/>
              </a:spcBef>
              <a:spcAft>
                <a:spcPts val="0"/>
              </a:spcAft>
              <a:defRPr/>
            </a:pPr>
            <a:r>
              <a:rPr lang="en-US" dirty="0">
                <a:solidFill>
                  <a:prstClr val="black"/>
                </a:solidFill>
                <a:latin typeface="Calibri"/>
                <a:ea typeface="+mn-ea"/>
              </a:rPr>
              <a:t>Example: introducing a structural cut-off</a:t>
            </a:r>
          </a:p>
        </p:txBody>
      </p:sp>
      <p:sp>
        <p:nvSpPr>
          <p:cNvPr id="6" name="TextBox 5"/>
          <p:cNvSpPr txBox="1"/>
          <p:nvPr/>
        </p:nvSpPr>
        <p:spPr>
          <a:xfrm>
            <a:off x="4419600" y="635000"/>
            <a:ext cx="4648200" cy="923925"/>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Scale-free network generated with the configuration model (N=300, L=450, </a:t>
            </a:r>
            <a:r>
              <a:rPr lang="en-US" dirty="0" err="1">
                <a:solidFill>
                  <a:prstClr val="black"/>
                </a:solidFill>
                <a:latin typeface="Calibri"/>
                <a:ea typeface="+mn-ea"/>
              </a:rPr>
              <a:t>γ</a:t>
            </a:r>
            <a:r>
              <a:rPr lang="en-US" dirty="0">
                <a:solidFill>
                  <a:prstClr val="black"/>
                </a:solidFill>
                <a:latin typeface="Calibri"/>
                <a:ea typeface="+mn-ea"/>
              </a:rPr>
              <a:t>=2.2) with structural cut-off ~ N</a:t>
            </a:r>
            <a:r>
              <a:rPr lang="en-US" baseline="30000" dirty="0">
                <a:solidFill>
                  <a:prstClr val="black"/>
                </a:solidFill>
                <a:latin typeface="Calibri"/>
                <a:ea typeface="+mn-ea"/>
              </a:rPr>
              <a:t>½</a:t>
            </a:r>
            <a:r>
              <a:rPr lang="en-US" dirty="0">
                <a:solidFill>
                  <a:prstClr val="black"/>
                </a:solidFill>
                <a:latin typeface="Calibri"/>
                <a:ea typeface="+mn-ea"/>
              </a:rPr>
              <a:t>.</a:t>
            </a:r>
          </a:p>
        </p:txBody>
      </p:sp>
      <p:sp>
        <p:nvSpPr>
          <p:cNvPr id="7" name="TextBox 6"/>
          <p:cNvSpPr txBox="1"/>
          <p:nvPr/>
        </p:nvSpPr>
        <p:spPr>
          <a:xfrm>
            <a:off x="4289425" y="1814513"/>
            <a:ext cx="3254375" cy="646112"/>
          </a:xfrm>
          <a:prstGeom prst="rect">
            <a:avLst/>
          </a:prstGeom>
          <a:noFill/>
        </p:spPr>
        <p:txBody>
          <a:bodyPr>
            <a:spAutoFit/>
          </a:bodyPr>
          <a:lstStyle/>
          <a:p>
            <a:pPr fontAlgn="auto">
              <a:spcBef>
                <a:spcPts val="0"/>
              </a:spcBef>
              <a:spcAft>
                <a:spcPts val="0"/>
              </a:spcAft>
              <a:defRPr/>
            </a:pPr>
            <a:r>
              <a:rPr lang="en-US" dirty="0">
                <a:solidFill>
                  <a:srgbClr val="FF0000"/>
                </a:solidFill>
                <a:latin typeface="Calibri"/>
                <a:ea typeface="+mn-ea"/>
              </a:rPr>
              <a:t>Red hub</a:t>
            </a:r>
            <a:r>
              <a:rPr lang="en-US" dirty="0">
                <a:solidFill>
                  <a:prstClr val="black"/>
                </a:solidFill>
                <a:latin typeface="Calibri"/>
                <a:ea typeface="+mn-ea"/>
              </a:rPr>
              <a:t>:  12 neighbors.</a:t>
            </a:r>
          </a:p>
          <a:p>
            <a:pPr fontAlgn="auto">
              <a:spcBef>
                <a:spcPts val="0"/>
              </a:spcBef>
              <a:spcAft>
                <a:spcPts val="0"/>
              </a:spcAft>
              <a:defRPr/>
            </a:pPr>
            <a:r>
              <a:rPr lang="en-US" dirty="0">
                <a:solidFill>
                  <a:srgbClr val="0000FF"/>
                </a:solidFill>
                <a:latin typeface="Calibri"/>
                <a:ea typeface="+mn-ea"/>
              </a:rPr>
              <a:t>Blue hubs</a:t>
            </a:r>
            <a:r>
              <a:rPr lang="en-US" dirty="0">
                <a:solidFill>
                  <a:prstClr val="black"/>
                </a:solidFill>
                <a:latin typeface="Calibri"/>
                <a:ea typeface="+mn-ea"/>
              </a:rPr>
              <a:t>: 11 neighbors. </a:t>
            </a:r>
          </a:p>
        </p:txBody>
      </p:sp>
      <p:graphicFrame>
        <p:nvGraphicFramePr>
          <p:cNvPr id="11270" name="Object 7"/>
          <p:cNvGraphicFramePr>
            <a:graphicFrameLocks noChangeAspect="1"/>
          </p:cNvGraphicFramePr>
          <p:nvPr/>
        </p:nvGraphicFramePr>
        <p:xfrm>
          <a:off x="2198688" y="4381500"/>
          <a:ext cx="4597400" cy="676275"/>
        </p:xfrm>
        <a:graphic>
          <a:graphicData uri="http://schemas.openxmlformats.org/presentationml/2006/ole">
            <mc:AlternateContent xmlns:mc="http://schemas.openxmlformats.org/markup-compatibility/2006">
              <mc:Choice xmlns:v="urn:schemas-microsoft-com:vml" Requires="v">
                <p:oleObj name="Equation" r:id="rId3" imgW="3007800" imgH="520920" progId="Equation.3">
                  <p:embed/>
                </p:oleObj>
              </mc:Choice>
              <mc:Fallback>
                <p:oleObj name="Equation" r:id="rId3" imgW="3007800" imgH="520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8688" y="4381500"/>
                        <a:ext cx="4597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4381500" y="3081338"/>
            <a:ext cx="4381500" cy="646112"/>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Again we can calculate the expectation number of edges between the hubs.</a:t>
            </a:r>
          </a:p>
        </p:txBody>
      </p:sp>
      <p:sp>
        <p:nvSpPr>
          <p:cNvPr id="11" name="TextBox 10"/>
          <p:cNvSpPr txBox="1"/>
          <p:nvPr/>
        </p:nvSpPr>
        <p:spPr>
          <a:xfrm>
            <a:off x="5815013" y="1460500"/>
            <a:ext cx="2184400" cy="400050"/>
          </a:xfrm>
          <a:prstGeom prst="rect">
            <a:avLst/>
          </a:prstGeom>
          <a:noFill/>
        </p:spPr>
        <p:txBody>
          <a:bodyPr wrap="none">
            <a:spAutoFit/>
          </a:bodyPr>
          <a:lstStyle/>
          <a:p>
            <a:pPr fontAlgn="auto">
              <a:spcBef>
                <a:spcPts val="0"/>
              </a:spcBef>
              <a:spcAft>
                <a:spcPts val="0"/>
              </a:spcAft>
              <a:defRPr/>
            </a:pPr>
            <a:r>
              <a:rPr lang="en-US" sz="2000" b="1" dirty="0" err="1">
                <a:solidFill>
                  <a:prstClr val="black"/>
                </a:solidFill>
                <a:latin typeface="Calibri"/>
                <a:ea typeface="+mn-ea"/>
              </a:rPr>
              <a:t>r</a:t>
            </a:r>
            <a:r>
              <a:rPr lang="en-US" sz="2000" b="1" dirty="0">
                <a:solidFill>
                  <a:prstClr val="black"/>
                </a:solidFill>
                <a:latin typeface="Calibri"/>
                <a:ea typeface="+mn-ea"/>
              </a:rPr>
              <a:t>=0.005  </a:t>
            </a:r>
            <a:r>
              <a:rPr lang="en-US" sz="2000" b="1" dirty="0" err="1">
                <a:solidFill>
                  <a:prstClr val="black"/>
                </a:solidFill>
                <a:latin typeface="Calibri"/>
                <a:ea typeface="+mn-ea"/>
                <a:sym typeface="Wingdings"/>
              </a:rPr>
              <a:t></a:t>
            </a:r>
            <a:r>
              <a:rPr lang="en-US" sz="2000" b="1" dirty="0">
                <a:solidFill>
                  <a:prstClr val="black"/>
                </a:solidFill>
                <a:latin typeface="Calibri"/>
                <a:ea typeface="+mn-ea"/>
                <a:sym typeface="Wingdings"/>
              </a:rPr>
              <a:t> </a:t>
            </a:r>
            <a:r>
              <a:rPr lang="en-US" sz="2000" b="1" dirty="0">
                <a:solidFill>
                  <a:srgbClr val="0000FF"/>
                </a:solidFill>
                <a:latin typeface="Calibri"/>
                <a:ea typeface="+mn-ea"/>
                <a:sym typeface="Wingdings"/>
              </a:rPr>
              <a:t>neutral</a:t>
            </a:r>
            <a:endParaRPr lang="en-US" sz="2000" b="1" dirty="0">
              <a:solidFill>
                <a:srgbClr val="0000FF"/>
              </a:solidFill>
              <a:latin typeface="Calibri"/>
              <a:ea typeface="+mn-ea"/>
            </a:endParaRPr>
          </a:p>
        </p:txBody>
      </p:sp>
      <p:graphicFrame>
        <p:nvGraphicFramePr>
          <p:cNvPr id="11273" name="Object 11"/>
          <p:cNvGraphicFramePr>
            <a:graphicFrameLocks noChangeAspect="1"/>
          </p:cNvGraphicFramePr>
          <p:nvPr/>
        </p:nvGraphicFramePr>
        <p:xfrm>
          <a:off x="4389438" y="3746500"/>
          <a:ext cx="258762" cy="231775"/>
        </p:xfrm>
        <a:graphic>
          <a:graphicData uri="http://schemas.openxmlformats.org/presentationml/2006/ole">
            <mc:AlternateContent xmlns:mc="http://schemas.openxmlformats.org/markup-compatibility/2006">
              <mc:Choice xmlns:v="urn:schemas-microsoft-com:vml" Requires="v">
                <p:oleObj name="Equation" r:id="rId5" imgW="155160" imgH="164520" progId="Equation.3">
                  <p:embed/>
                </p:oleObj>
              </mc:Choice>
              <mc:Fallback>
                <p:oleObj name="Equation" r:id="rId5" imgW="155160" imgH="1645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9438" y="3746500"/>
                        <a:ext cx="2587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4" name="Object 4"/>
          <p:cNvGraphicFramePr>
            <a:graphicFrameLocks noChangeAspect="1"/>
          </p:cNvGraphicFramePr>
          <p:nvPr/>
        </p:nvGraphicFramePr>
        <p:xfrm>
          <a:off x="6310313" y="3937000"/>
          <a:ext cx="319087" cy="231775"/>
        </p:xfrm>
        <a:graphic>
          <a:graphicData uri="http://schemas.openxmlformats.org/presentationml/2006/ole">
            <mc:AlternateContent xmlns:mc="http://schemas.openxmlformats.org/markup-compatibility/2006">
              <mc:Choice xmlns:v="urn:schemas-microsoft-com:vml" Requires="v">
                <p:oleObj name="Equation" r:id="rId7" imgW="191880" imgH="164520" progId="Equation.3">
                  <p:embed/>
                </p:oleObj>
              </mc:Choice>
              <mc:Fallback>
                <p:oleObj name="Equation" r:id="rId7" imgW="191880" imgH="1645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0313" y="3937000"/>
                        <a:ext cx="3190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5" name="Object 13"/>
          <p:cNvGraphicFramePr>
            <a:graphicFrameLocks noChangeAspect="1"/>
          </p:cNvGraphicFramePr>
          <p:nvPr/>
        </p:nvGraphicFramePr>
        <p:xfrm>
          <a:off x="3505200" y="4202113"/>
          <a:ext cx="182563" cy="185737"/>
        </p:xfrm>
        <a:graphic>
          <a:graphicData uri="http://schemas.openxmlformats.org/presentationml/2006/ole">
            <mc:AlternateContent xmlns:mc="http://schemas.openxmlformats.org/markup-compatibility/2006">
              <mc:Choice xmlns:v="urn:schemas-microsoft-com:vml" Requires="v">
                <p:oleObj name="Equation" r:id="rId9" imgW="100440" imgH="127800" progId="Equation.3">
                  <p:embed/>
                </p:oleObj>
              </mc:Choice>
              <mc:Fallback>
                <p:oleObj name="Equation" r:id="rId9" imgW="100440" imgH="12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4202113"/>
                        <a:ext cx="1825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6" name="Object 6"/>
          <p:cNvGraphicFramePr>
            <a:graphicFrameLocks noChangeAspect="1"/>
          </p:cNvGraphicFramePr>
          <p:nvPr/>
        </p:nvGraphicFramePr>
        <p:xfrm>
          <a:off x="5257800" y="3813175"/>
          <a:ext cx="223838" cy="187325"/>
        </p:xfrm>
        <a:graphic>
          <a:graphicData uri="http://schemas.openxmlformats.org/presentationml/2006/ole">
            <mc:AlternateContent xmlns:mc="http://schemas.openxmlformats.org/markup-compatibility/2006">
              <mc:Choice xmlns:v="urn:schemas-microsoft-com:vml" Requires="v">
                <p:oleObj name="Equation" r:id="rId11" imgW="127800" imgH="127800" progId="Equation.3">
                  <p:embed/>
                </p:oleObj>
              </mc:Choice>
              <mc:Fallback>
                <p:oleObj name="Equation" r:id="rId11" imgW="127800" imgH="127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7800" y="3813175"/>
                        <a:ext cx="2238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7" name="Object 7"/>
          <p:cNvGraphicFramePr>
            <a:graphicFrameLocks noChangeAspect="1"/>
          </p:cNvGraphicFramePr>
          <p:nvPr/>
        </p:nvGraphicFramePr>
        <p:xfrm>
          <a:off x="4267200" y="5334000"/>
          <a:ext cx="346075" cy="254000"/>
        </p:xfrm>
        <a:graphic>
          <a:graphicData uri="http://schemas.openxmlformats.org/presentationml/2006/ole">
            <mc:AlternateContent xmlns:mc="http://schemas.openxmlformats.org/markup-compatibility/2006">
              <mc:Choice xmlns:v="urn:schemas-microsoft-com:vml" Requires="v">
                <p:oleObj name="Equation" r:id="rId13" imgW="200880" imgH="182520" progId="Equation.3">
                  <p:embed/>
                </p:oleObj>
              </mc:Choice>
              <mc:Fallback>
                <p:oleObj name="Equation" r:id="rId13" imgW="200880" imgH="18252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5334000"/>
                        <a:ext cx="3460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p:nvPr/>
        </p:nvCxnSpPr>
        <p:spPr>
          <a:xfrm>
            <a:off x="3810000" y="4387850"/>
            <a:ext cx="479425" cy="1841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H="1">
            <a:off x="4521200" y="4138613"/>
            <a:ext cx="306387" cy="523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a:off x="5134769" y="4209256"/>
            <a:ext cx="295275" cy="4921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5892800" y="4229100"/>
            <a:ext cx="254000" cy="304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5400000" flipH="1" flipV="1">
            <a:off x="4610100" y="5102225"/>
            <a:ext cx="311150" cy="2222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structcutoff_cutoff_degdist.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3669" y="-377031"/>
            <a:ext cx="38274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6" descr="structcutoff_cutoff_ann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715669" y="-377031"/>
            <a:ext cx="38274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257800" y="4699000"/>
            <a:ext cx="3657600" cy="369888"/>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rPr>
              <a:t>The largest nodes have </a:t>
            </a:r>
            <a:r>
              <a:rPr lang="en-US" dirty="0" err="1">
                <a:solidFill>
                  <a:prstClr val="black"/>
                </a:solidFill>
                <a:latin typeface="Calibri"/>
                <a:ea typeface="+mn-ea"/>
              </a:rPr>
              <a:t>k</a:t>
            </a:r>
            <a:r>
              <a:rPr lang="en-US" baseline="-25000" dirty="0" err="1">
                <a:solidFill>
                  <a:prstClr val="black"/>
                </a:solidFill>
                <a:latin typeface="Calibri"/>
                <a:ea typeface="+mn-ea"/>
              </a:rPr>
              <a:t>nn</a:t>
            </a:r>
            <a:r>
              <a:rPr lang="en-US" dirty="0">
                <a:solidFill>
                  <a:prstClr val="black"/>
                </a:solidFill>
                <a:latin typeface="Calibri"/>
                <a:ea typeface="+mn-ea"/>
              </a:rPr>
              <a:t>~ &lt;</a:t>
            </a:r>
            <a:r>
              <a:rPr lang="en-US" dirty="0" err="1">
                <a:solidFill>
                  <a:prstClr val="black"/>
                </a:solidFill>
                <a:latin typeface="Calibri"/>
                <a:ea typeface="+mn-ea"/>
              </a:rPr>
              <a:t>k</a:t>
            </a:r>
            <a:r>
              <a:rPr lang="en-US" baseline="-25000" dirty="0" err="1">
                <a:solidFill>
                  <a:prstClr val="black"/>
                </a:solidFill>
                <a:latin typeface="Calibri"/>
                <a:ea typeface="+mn-ea"/>
              </a:rPr>
              <a:t>nn</a:t>
            </a:r>
            <a:r>
              <a:rPr lang="en-US" dirty="0">
                <a:solidFill>
                  <a:prstClr val="black"/>
                </a:solidFill>
                <a:latin typeface="Calibri"/>
                <a:ea typeface="+mn-ea"/>
              </a:rPr>
              <a:t>&gt;</a:t>
            </a:r>
          </a:p>
        </p:txBody>
      </p:sp>
      <p:cxnSp>
        <p:nvCxnSpPr>
          <p:cNvPr id="5" name="Straight Arrow Connector 4"/>
          <p:cNvCxnSpPr/>
          <p:nvPr/>
        </p:nvCxnSpPr>
        <p:spPr>
          <a:xfrm rot="5400000" flipH="1" flipV="1">
            <a:off x="6565900" y="3035300"/>
            <a:ext cx="2032000" cy="129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2294" name="Object 2"/>
          <p:cNvGraphicFramePr>
            <a:graphicFrameLocks noChangeAspect="1"/>
          </p:cNvGraphicFramePr>
          <p:nvPr/>
        </p:nvGraphicFramePr>
        <p:xfrm>
          <a:off x="989013" y="4386263"/>
          <a:ext cx="2897187" cy="552450"/>
        </p:xfrm>
        <a:graphic>
          <a:graphicData uri="http://schemas.openxmlformats.org/presentationml/2006/ole">
            <mc:AlternateContent xmlns:mc="http://schemas.openxmlformats.org/markup-compatibility/2006">
              <mc:Choice xmlns:v="urn:schemas-microsoft-com:vml" Requires="v">
                <p:oleObj name="Equation" r:id="rId4" imgW="1928880" imgH="429480" progId="Equation.3">
                  <p:embed/>
                </p:oleObj>
              </mc:Choice>
              <mc:Fallback>
                <p:oleObj name="Equation" r:id="rId4" imgW="1928880" imgH="42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013" y="4386263"/>
                        <a:ext cx="28971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5" name="TextBox 6"/>
          <p:cNvSpPr txBox="1">
            <a:spLocks noChangeArrowheads="1"/>
          </p:cNvSpPr>
          <p:nvPr/>
        </p:nvSpPr>
        <p:spPr bwMode="auto">
          <a:xfrm rot="-5400000">
            <a:off x="4720432" y="2399506"/>
            <a:ext cx="6175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a:latin typeface="Arial" pitchFamily="34" charset="0"/>
              </a:rPr>
              <a:t>&lt;k</a:t>
            </a:r>
            <a:r>
              <a:rPr lang="en-US" altLang="en-US" sz="1400" baseline="-25000">
                <a:latin typeface="Arial" pitchFamily="34" charset="0"/>
              </a:rPr>
              <a:t>nn</a:t>
            </a:r>
            <a:r>
              <a:rPr lang="en-US" altLang="en-US" sz="1400">
                <a:latin typeface="Arial" pitchFamily="34" charset="0"/>
              </a:rPr>
              <a:t>&gt;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6"/>
          <p:cNvSpPr txBox="1">
            <a:spLocks noChangeArrowheads="1"/>
          </p:cNvSpPr>
          <p:nvPr/>
        </p:nvSpPr>
        <p:spPr bwMode="auto">
          <a:xfrm>
            <a:off x="5816600" y="836613"/>
            <a:ext cx="1852613" cy="369887"/>
          </a:xfrm>
          <a:prstGeom prst="rect">
            <a:avLst/>
          </a:prstGeom>
          <a:solidFill>
            <a:srgbClr val="99CC00">
              <a:alpha val="50195"/>
            </a:srgbClr>
          </a:solidFill>
          <a:ln w="9525">
            <a:solidFill>
              <a:schemeClr val="tx1"/>
            </a:solidFill>
            <a:miter lim="800000"/>
            <a:headEnd/>
            <a:tailEnd/>
          </a:ln>
        </p:spPr>
        <p:txBody>
          <a:bodyPr wrap="none">
            <a:prstTxWarp prst="textNoShape">
              <a:avLst/>
            </a:prstTxWarp>
            <a:spAutoFit/>
          </a:bodyPr>
          <a:lstStyle/>
          <a:p>
            <a:r>
              <a:rPr lang="en-US" altLang="ko-KR"/>
              <a:t>Extended Model</a:t>
            </a:r>
          </a:p>
        </p:txBody>
      </p:sp>
      <p:sp>
        <p:nvSpPr>
          <p:cNvPr id="67591" name="Text Box 9"/>
          <p:cNvSpPr txBox="1">
            <a:spLocks noChangeArrowheads="1"/>
          </p:cNvSpPr>
          <p:nvPr/>
        </p:nvSpPr>
        <p:spPr bwMode="auto">
          <a:xfrm>
            <a:off x="5600700" y="1244600"/>
            <a:ext cx="3352800" cy="923925"/>
          </a:xfrm>
          <a:prstGeom prst="rect">
            <a:avLst/>
          </a:prstGeom>
          <a:noFill/>
          <a:ln w="12700">
            <a:noFill/>
            <a:miter lim="800000"/>
            <a:headEnd/>
            <a:tailEnd/>
          </a:ln>
        </p:spPr>
        <p:txBody>
          <a:bodyPr>
            <a:prstTxWarp prst="textNoShape">
              <a:avLst/>
            </a:prstTxWarp>
            <a:spAutoFit/>
          </a:bodyPr>
          <a:lstStyle/>
          <a:p>
            <a:pPr>
              <a:buFontTx/>
              <a:buChar char="•"/>
            </a:pPr>
            <a:r>
              <a:rPr lang="ko-KR" altLang="en-US">
                <a:latin typeface="Helvetica" pitchFamily="-84" charset="0"/>
                <a:ea typeface="Helvetica" pitchFamily="-84" charset="0"/>
                <a:cs typeface="Helvetica" pitchFamily="-84" charset="0"/>
              </a:rPr>
              <a:t> </a:t>
            </a:r>
            <a:r>
              <a:rPr lang="en-US" altLang="ko-KR">
                <a:latin typeface="Helvetica" pitchFamily="-84" charset="0"/>
                <a:ea typeface="Helvetica" pitchFamily="-84" charset="0"/>
                <a:cs typeface="Helvetica" pitchFamily="-84" charset="0"/>
              </a:rPr>
              <a:t>prob. p : internal links</a:t>
            </a:r>
          </a:p>
          <a:p>
            <a:pPr>
              <a:buFontTx/>
              <a:buChar char="•"/>
            </a:pPr>
            <a:r>
              <a:rPr lang="en-US" altLang="ko-KR">
                <a:latin typeface="Helvetica" pitchFamily="-84" charset="0"/>
                <a:ea typeface="Helvetica" pitchFamily="-84" charset="0"/>
                <a:cs typeface="Helvetica" pitchFamily="-84" charset="0"/>
              </a:rPr>
              <a:t> prob. q : link deletion</a:t>
            </a:r>
          </a:p>
          <a:p>
            <a:pPr>
              <a:buFontTx/>
              <a:buChar char="•"/>
            </a:pPr>
            <a:r>
              <a:rPr lang="en-US" altLang="ko-KR">
                <a:latin typeface="Helvetica" pitchFamily="-84" charset="0"/>
                <a:ea typeface="Helvetica" pitchFamily="-84" charset="0"/>
                <a:cs typeface="Helvetica" pitchFamily="-84" charset="0"/>
              </a:rPr>
              <a:t> prob. 1-p-q : add node</a:t>
            </a:r>
          </a:p>
        </p:txBody>
      </p:sp>
      <p:pic>
        <p:nvPicPr>
          <p:cNvPr id="67592" name="Picture 10" descr="fig1"/>
          <p:cNvPicPr>
            <a:picLocks noChangeAspect="1" noChangeArrowheads="1"/>
          </p:cNvPicPr>
          <p:nvPr/>
        </p:nvPicPr>
        <p:blipFill>
          <a:blip r:embed="rId3"/>
          <a:srcRect/>
          <a:stretch>
            <a:fillRect/>
          </a:stretch>
        </p:blipFill>
        <p:spPr bwMode="auto">
          <a:xfrm>
            <a:off x="-12700" y="393700"/>
            <a:ext cx="4862513" cy="5321300"/>
          </a:xfrm>
          <a:prstGeom prst="rect">
            <a:avLst/>
          </a:prstGeom>
          <a:noFill/>
          <a:ln w="9525">
            <a:noFill/>
            <a:miter lim="800000"/>
            <a:headEnd/>
            <a:tailEnd/>
          </a:ln>
        </p:spPr>
      </p:pic>
      <p:sp>
        <p:nvSpPr>
          <p:cNvPr id="76806"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EXTENDED MODEL: Other ways to change the exponent</a:t>
            </a:r>
          </a:p>
        </p:txBody>
      </p:sp>
      <p:sp>
        <p:nvSpPr>
          <p:cNvPr id="76807" name="Rectangle 10"/>
          <p:cNvSpPr>
            <a:spLocks noChangeArrowheads="1"/>
          </p:cNvSpPr>
          <p:nvPr/>
        </p:nvSpPr>
        <p:spPr bwMode="auto">
          <a:xfrm>
            <a:off x="4849813" y="3133725"/>
            <a:ext cx="4217987" cy="1077913"/>
          </a:xfrm>
          <a:prstGeom prst="rect">
            <a:avLst/>
          </a:prstGeom>
          <a:noFill/>
          <a:ln w="9525">
            <a:noFill/>
            <a:miter lim="800000"/>
            <a:headEnd/>
            <a:tailEnd/>
          </a:ln>
        </p:spPr>
        <p:txBody>
          <a:bodyPr>
            <a:prstTxWarp prst="textNoShape">
              <a:avLst/>
            </a:prstTxWarp>
            <a:spAutoFit/>
          </a:bodyPr>
          <a:lstStyle/>
          <a:p>
            <a:r>
              <a:rPr lang="en-US" altLang="ko-KR" sz="2800">
                <a:solidFill>
                  <a:srgbClr val="000000"/>
                </a:solidFill>
              </a:rPr>
              <a:t>P(k) ~ (k+</a:t>
            </a:r>
            <a:r>
              <a:rPr lang="en-US" altLang="ko-KR" sz="2800">
                <a:solidFill>
                  <a:srgbClr val="000000"/>
                </a:solidFill>
                <a:sym typeface="Symbol" pitchFamily="-84" charset="2"/>
              </a:rPr>
              <a:t>(p,q,m))</a:t>
            </a:r>
            <a:r>
              <a:rPr lang="en-US" altLang="ko-KR" sz="2800" baseline="30000">
                <a:solidFill>
                  <a:srgbClr val="000000"/>
                </a:solidFill>
                <a:sym typeface="Symbol" pitchFamily="-84" charset="2"/>
              </a:rPr>
              <a:t>-(p,q,m)</a:t>
            </a:r>
            <a:r>
              <a:rPr lang="en-US" altLang="ko-KR" sz="2800">
                <a:solidFill>
                  <a:srgbClr val="000000"/>
                </a:solidFill>
                <a:sym typeface="Symbol" pitchFamily="-84" charset="2"/>
              </a:rPr>
              <a:t> </a:t>
            </a:r>
          </a:p>
          <a:p>
            <a:endParaRPr lang="en-US" altLang="ko-KR">
              <a:solidFill>
                <a:srgbClr val="000000"/>
              </a:solidFill>
              <a:sym typeface="Symbol" pitchFamily="-84" charset="2"/>
            </a:endParaRPr>
          </a:p>
          <a:p>
            <a:r>
              <a:rPr lang="en-US" altLang="ko-KR">
                <a:solidFill>
                  <a:srgbClr val="000000"/>
                </a:solidFill>
                <a:sym typeface="Symbol" pitchFamily="-84" charset="2"/>
              </a:rPr>
              <a:t>       [1,)</a:t>
            </a:r>
            <a:endParaRPr lang="en-US" altLang="ko-KR">
              <a:solidFill>
                <a:srgbClr val="000000"/>
              </a:solidFill>
            </a:endParaRPr>
          </a:p>
        </p:txBody>
      </p:sp>
      <p:sp>
        <p:nvSpPr>
          <p:cNvPr id="8"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345475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P spid="6759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2638" y="215900"/>
            <a:ext cx="4352925" cy="369888"/>
          </a:xfrm>
          <a:prstGeom prst="rect">
            <a:avLst/>
          </a:prstGeom>
          <a:noFill/>
        </p:spPr>
        <p:txBody>
          <a:bodyPr wrap="none">
            <a:spAutoFit/>
          </a:bodyPr>
          <a:lstStyle/>
          <a:p>
            <a:pPr fontAlgn="auto">
              <a:spcBef>
                <a:spcPts val="0"/>
              </a:spcBef>
              <a:spcAft>
                <a:spcPts val="0"/>
              </a:spcAft>
              <a:defRPr/>
            </a:pPr>
            <a:r>
              <a:rPr lang="en-US" b="1" dirty="0">
                <a:solidFill>
                  <a:srgbClr val="0000FF"/>
                </a:solidFill>
                <a:latin typeface="Calibri"/>
                <a:ea typeface="+mn-ea"/>
              </a:rPr>
              <a:t>The effect is particularly clear for N=10,000:</a:t>
            </a:r>
          </a:p>
        </p:txBody>
      </p:sp>
      <p:sp>
        <p:nvSpPr>
          <p:cNvPr id="13" name="TextBox 12"/>
          <p:cNvSpPr txBox="1"/>
          <p:nvPr/>
        </p:nvSpPr>
        <p:spPr>
          <a:xfrm>
            <a:off x="1066800" y="4826000"/>
            <a:ext cx="8077200" cy="646113"/>
          </a:xfrm>
          <a:prstGeom prst="rect">
            <a:avLst/>
          </a:prstGeom>
          <a:noFill/>
        </p:spPr>
        <p:txBody>
          <a:bodyPr>
            <a:spAutoFit/>
          </a:bodyPr>
          <a:lstStyle/>
          <a:p>
            <a:pPr fontAlgn="auto">
              <a:spcBef>
                <a:spcPts val="0"/>
              </a:spcBef>
              <a:spcAft>
                <a:spcPts val="0"/>
              </a:spcAft>
              <a:defRPr/>
            </a:pPr>
            <a:r>
              <a:rPr lang="en-US" b="1" dirty="0">
                <a:solidFill>
                  <a:prstClr val="black"/>
                </a:solidFill>
                <a:latin typeface="Calibri"/>
                <a:ea typeface="+mn-ea"/>
              </a:rPr>
              <a:t>A clear case of neutral assortativity property is visible in this case thanks to imposing </a:t>
            </a:r>
            <a:r>
              <a:rPr lang="en-US" b="1">
                <a:solidFill>
                  <a:prstClr val="black"/>
                </a:solidFill>
                <a:latin typeface="Calibri"/>
                <a:ea typeface="+mn-ea"/>
              </a:rPr>
              <a:t>structural cut-off.</a:t>
            </a:r>
            <a:endParaRPr lang="en-US" b="1" dirty="0">
              <a:solidFill>
                <a:prstClr val="black"/>
              </a:solidFill>
              <a:latin typeface="Calibri"/>
              <a:ea typeface="+mn-ea"/>
            </a:endParaRP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800100"/>
            <a:ext cx="903922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fig3"/>
          <p:cNvPicPr>
            <a:picLocks noChangeAspect="1" noChangeArrowheads="1"/>
          </p:cNvPicPr>
          <p:nvPr/>
        </p:nvPicPr>
        <p:blipFill>
          <a:blip r:embed="rId3"/>
          <a:srcRect/>
          <a:stretch>
            <a:fillRect/>
          </a:stretch>
        </p:blipFill>
        <p:spPr bwMode="auto">
          <a:xfrm>
            <a:off x="1206500" y="3000375"/>
            <a:ext cx="4368800" cy="2400300"/>
          </a:xfrm>
          <a:prstGeom prst="rect">
            <a:avLst/>
          </a:prstGeom>
          <a:noFill/>
          <a:ln w="9525">
            <a:noFill/>
            <a:miter lim="800000"/>
            <a:headEnd/>
            <a:tailEnd/>
          </a:ln>
        </p:spPr>
      </p:pic>
      <p:sp>
        <p:nvSpPr>
          <p:cNvPr id="78851" name="Text Box 4"/>
          <p:cNvSpPr txBox="1">
            <a:spLocks noChangeArrowheads="1"/>
          </p:cNvSpPr>
          <p:nvPr/>
        </p:nvSpPr>
        <p:spPr bwMode="auto">
          <a:xfrm>
            <a:off x="254000" y="979488"/>
            <a:ext cx="5722938" cy="461962"/>
          </a:xfrm>
          <a:prstGeom prst="rect">
            <a:avLst/>
          </a:prstGeom>
          <a:noFill/>
          <a:ln w="9525">
            <a:noFill/>
            <a:miter lim="800000"/>
            <a:headEnd/>
            <a:tailEnd/>
          </a:ln>
        </p:spPr>
        <p:txBody>
          <a:bodyPr>
            <a:prstTxWarp prst="textNoShape">
              <a:avLst/>
            </a:prstTxWarp>
            <a:spAutoFit/>
          </a:bodyPr>
          <a:lstStyle/>
          <a:p>
            <a:r>
              <a:rPr lang="en-US" altLang="ko-KR" sz="2400"/>
              <a:t>P(k) ~ (k+</a:t>
            </a:r>
            <a:r>
              <a:rPr lang="en-US" altLang="ko-KR" sz="2400">
                <a:sym typeface="Symbol" pitchFamily="-84" charset="2"/>
              </a:rPr>
              <a:t>(p,q,m))</a:t>
            </a:r>
            <a:r>
              <a:rPr lang="en-US" altLang="ko-KR" sz="2400" baseline="30000">
                <a:sym typeface="Symbol" pitchFamily="-84" charset="2"/>
              </a:rPr>
              <a:t>-(p,q,m)</a:t>
            </a:r>
            <a:r>
              <a:rPr lang="en-US" altLang="ko-KR" sz="2400">
                <a:sym typeface="Symbol" pitchFamily="-84" charset="2"/>
              </a:rPr>
              <a:t>        [1,)</a:t>
            </a:r>
            <a:endParaRPr lang="en-US" altLang="ko-KR" sz="2400"/>
          </a:p>
        </p:txBody>
      </p:sp>
      <p:sp>
        <p:nvSpPr>
          <p:cNvPr id="78852" name="Text Box 6"/>
          <p:cNvSpPr txBox="1">
            <a:spLocks noChangeArrowheads="1"/>
          </p:cNvSpPr>
          <p:nvPr/>
        </p:nvSpPr>
        <p:spPr bwMode="auto">
          <a:xfrm>
            <a:off x="5761038" y="1071563"/>
            <a:ext cx="1852612" cy="369887"/>
          </a:xfrm>
          <a:prstGeom prst="rect">
            <a:avLst/>
          </a:prstGeom>
          <a:solidFill>
            <a:srgbClr val="99CC00">
              <a:alpha val="50195"/>
            </a:srgbClr>
          </a:solidFill>
          <a:ln w="9525">
            <a:solidFill>
              <a:schemeClr val="tx1"/>
            </a:solidFill>
            <a:miter lim="800000"/>
            <a:headEnd/>
            <a:tailEnd/>
          </a:ln>
        </p:spPr>
        <p:txBody>
          <a:bodyPr wrap="none">
            <a:prstTxWarp prst="textNoShape">
              <a:avLst/>
            </a:prstTxWarp>
            <a:spAutoFit/>
          </a:bodyPr>
          <a:lstStyle/>
          <a:p>
            <a:r>
              <a:rPr lang="en-US" altLang="ko-KR">
                <a:latin typeface="Helvetica" pitchFamily="-84" charset="0"/>
                <a:ea typeface="Helvetica" pitchFamily="-84" charset="0"/>
                <a:cs typeface="Helvetica" pitchFamily="-84" charset="0"/>
              </a:rPr>
              <a:t>Extended Model</a:t>
            </a:r>
          </a:p>
        </p:txBody>
      </p:sp>
      <p:sp>
        <p:nvSpPr>
          <p:cNvPr id="78853" name="Text Box 7"/>
          <p:cNvSpPr txBox="1">
            <a:spLocks noChangeArrowheads="1"/>
          </p:cNvSpPr>
          <p:nvPr/>
        </p:nvSpPr>
        <p:spPr bwMode="auto">
          <a:xfrm>
            <a:off x="5799138" y="3514725"/>
            <a:ext cx="965200" cy="1384300"/>
          </a:xfrm>
          <a:prstGeom prst="rect">
            <a:avLst/>
          </a:prstGeom>
          <a:noFill/>
          <a:ln w="9525">
            <a:noFill/>
            <a:miter lim="800000"/>
            <a:headEnd/>
            <a:tailEnd/>
          </a:ln>
        </p:spPr>
        <p:txBody>
          <a:bodyPr>
            <a:prstTxWarp prst="textNoShape">
              <a:avLst/>
            </a:prstTxWarp>
            <a:spAutoFit/>
          </a:bodyPr>
          <a:lstStyle/>
          <a:p>
            <a:pPr>
              <a:spcBef>
                <a:spcPct val="20000"/>
              </a:spcBef>
            </a:pPr>
            <a:r>
              <a:rPr lang="en-US" altLang="ko-KR" sz="1500">
                <a:latin typeface="Helvetica" pitchFamily="-84" charset="0"/>
                <a:ea typeface="Helvetica" pitchFamily="-84" charset="0"/>
                <a:cs typeface="Helvetica" pitchFamily="-84" charset="0"/>
              </a:rPr>
              <a:t>p=0.937</a:t>
            </a:r>
          </a:p>
          <a:p>
            <a:pPr>
              <a:spcBef>
                <a:spcPct val="20000"/>
              </a:spcBef>
            </a:pPr>
            <a:r>
              <a:rPr lang="en-US" altLang="ko-KR" sz="1500">
                <a:latin typeface="Helvetica" pitchFamily="-84" charset="0"/>
                <a:ea typeface="Helvetica" pitchFamily="-84" charset="0"/>
                <a:cs typeface="Helvetica" pitchFamily="-84" charset="0"/>
              </a:rPr>
              <a:t>m=1</a:t>
            </a:r>
          </a:p>
          <a:p>
            <a:pPr>
              <a:spcBef>
                <a:spcPct val="20000"/>
              </a:spcBef>
            </a:pPr>
            <a:r>
              <a:rPr lang="en-US" altLang="ko-KR" sz="1500">
                <a:latin typeface="Helvetica" pitchFamily="-84" charset="0"/>
                <a:ea typeface="Helvetica" pitchFamily="-84" charset="0"/>
                <a:cs typeface="Helvetica" pitchFamily="-84" charset="0"/>
                <a:sym typeface="Symbol" pitchFamily="-84" charset="2"/>
              </a:rPr>
              <a:t> = 31.68</a:t>
            </a:r>
          </a:p>
          <a:p>
            <a:pPr>
              <a:spcBef>
                <a:spcPct val="20000"/>
              </a:spcBef>
            </a:pPr>
            <a:r>
              <a:rPr lang="en-US" altLang="ko-KR" sz="1500">
                <a:latin typeface="Helvetica" pitchFamily="-84" charset="0"/>
                <a:ea typeface="Helvetica" pitchFamily="-84" charset="0"/>
                <a:cs typeface="Helvetica" pitchFamily="-84" charset="0"/>
                <a:sym typeface="Symbol" pitchFamily="-84" charset="2"/>
              </a:rPr>
              <a:t> = 3.07</a:t>
            </a:r>
          </a:p>
        </p:txBody>
      </p:sp>
      <p:sp>
        <p:nvSpPr>
          <p:cNvPr id="78854" name="Text Box 8"/>
          <p:cNvSpPr txBox="1">
            <a:spLocks noChangeArrowheads="1"/>
          </p:cNvSpPr>
          <p:nvPr/>
        </p:nvSpPr>
        <p:spPr bwMode="auto">
          <a:xfrm>
            <a:off x="1828800" y="5229225"/>
            <a:ext cx="2057400" cy="338138"/>
          </a:xfrm>
          <a:prstGeom prst="rect">
            <a:avLst/>
          </a:prstGeom>
          <a:noFill/>
          <a:ln w="9525">
            <a:noFill/>
            <a:miter lim="800000"/>
            <a:headEnd/>
            <a:tailEnd/>
          </a:ln>
        </p:spPr>
        <p:txBody>
          <a:bodyPr>
            <a:prstTxWarp prst="textNoShape">
              <a:avLst/>
            </a:prstTxWarp>
            <a:spAutoFit/>
          </a:bodyPr>
          <a:lstStyle/>
          <a:p>
            <a:r>
              <a:rPr lang="en-US" altLang="ko-KR" sz="1600" b="1">
                <a:solidFill>
                  <a:srgbClr val="FF0000"/>
                </a:solidFill>
                <a:latin typeface="Helvetica" pitchFamily="-84" charset="0"/>
                <a:ea typeface="Helvetica" pitchFamily="-84" charset="0"/>
                <a:cs typeface="Helvetica" pitchFamily="-84" charset="0"/>
              </a:rPr>
              <a:t>Actor network</a:t>
            </a:r>
          </a:p>
        </p:txBody>
      </p:sp>
      <p:sp>
        <p:nvSpPr>
          <p:cNvPr id="78855" name="Text Box 9"/>
          <p:cNvSpPr txBox="1">
            <a:spLocks noChangeArrowheads="1"/>
          </p:cNvSpPr>
          <p:nvPr/>
        </p:nvSpPr>
        <p:spPr bwMode="auto">
          <a:xfrm>
            <a:off x="5638800" y="1614488"/>
            <a:ext cx="3352800" cy="923925"/>
          </a:xfrm>
          <a:prstGeom prst="rect">
            <a:avLst/>
          </a:prstGeom>
          <a:noFill/>
          <a:ln w="12700">
            <a:noFill/>
            <a:miter lim="800000"/>
            <a:headEnd/>
            <a:tailEnd/>
          </a:ln>
        </p:spPr>
        <p:txBody>
          <a:bodyPr>
            <a:prstTxWarp prst="textNoShape">
              <a:avLst/>
            </a:prstTxWarp>
            <a:spAutoFit/>
          </a:bodyPr>
          <a:lstStyle/>
          <a:p>
            <a:pPr>
              <a:buFontTx/>
              <a:buChar char="•"/>
            </a:pPr>
            <a:r>
              <a:rPr lang="ko-KR" altLang="en-US">
                <a:latin typeface="Helvetica" pitchFamily="-84" charset="0"/>
                <a:ea typeface="Helvetica" pitchFamily="-84" charset="0"/>
                <a:cs typeface="Helvetica" pitchFamily="-84" charset="0"/>
              </a:rPr>
              <a:t> </a:t>
            </a:r>
            <a:r>
              <a:rPr lang="en-US" altLang="ko-KR">
                <a:latin typeface="Helvetica" pitchFamily="-84" charset="0"/>
                <a:ea typeface="Helvetica" pitchFamily="-84" charset="0"/>
                <a:cs typeface="Helvetica" pitchFamily="-84" charset="0"/>
              </a:rPr>
              <a:t>prob. p : internal links</a:t>
            </a:r>
          </a:p>
          <a:p>
            <a:pPr>
              <a:buFontTx/>
              <a:buChar char="•"/>
            </a:pPr>
            <a:r>
              <a:rPr lang="en-US" altLang="ko-KR">
                <a:latin typeface="Helvetica" pitchFamily="-84" charset="0"/>
                <a:ea typeface="Helvetica" pitchFamily="-84" charset="0"/>
                <a:cs typeface="Helvetica" pitchFamily="-84" charset="0"/>
              </a:rPr>
              <a:t> prob. q : link deletion</a:t>
            </a:r>
          </a:p>
          <a:p>
            <a:pPr>
              <a:buFontTx/>
              <a:buChar char="•"/>
            </a:pPr>
            <a:r>
              <a:rPr lang="en-US" altLang="ko-KR">
                <a:latin typeface="Helvetica" pitchFamily="-84" charset="0"/>
                <a:ea typeface="Helvetica" pitchFamily="-84" charset="0"/>
                <a:cs typeface="Helvetica" pitchFamily="-84" charset="0"/>
              </a:rPr>
              <a:t> prob. 1-p-q : add node</a:t>
            </a:r>
          </a:p>
        </p:txBody>
      </p:sp>
      <p:sp>
        <p:nvSpPr>
          <p:cNvPr id="78856" name="TextBox 9"/>
          <p:cNvSpPr txBox="1">
            <a:spLocks noChangeArrowheads="1"/>
          </p:cNvSpPr>
          <p:nvPr/>
        </p:nvSpPr>
        <p:spPr bwMode="auto">
          <a:xfrm>
            <a:off x="0" y="1798638"/>
            <a:ext cx="5638800" cy="1200150"/>
          </a:xfrm>
          <a:prstGeom prst="rect">
            <a:avLst/>
          </a:prstGeom>
          <a:noFill/>
          <a:ln w="9525">
            <a:noFill/>
            <a:miter lim="800000"/>
            <a:headEnd/>
            <a:tailEnd/>
          </a:ln>
        </p:spPr>
        <p:txBody>
          <a:bodyPr>
            <a:prstTxWarp prst="textNoShape">
              <a:avLst/>
            </a:prstTxWarp>
            <a:spAutoFit/>
          </a:bodyPr>
          <a:lstStyle/>
          <a:p>
            <a:r>
              <a:rPr lang="en-US" b="1" dirty="0" err="1">
                <a:latin typeface="Helvetica" pitchFamily="-84" charset="0"/>
                <a:ea typeface="Helvetica" pitchFamily="-84" charset="0"/>
                <a:cs typeface="Helvetica" pitchFamily="-84" charset="0"/>
                <a:sym typeface="Wingdings" pitchFamily="-84" charset="2"/>
              </a:rPr>
              <a:t></a:t>
            </a:r>
            <a:r>
              <a:rPr lang="hu-HU" b="1" dirty="0">
                <a:latin typeface="Helvetica" pitchFamily="-84" charset="0"/>
                <a:ea typeface="Helvetica" pitchFamily="-84" charset="0"/>
                <a:cs typeface="Helvetica" pitchFamily="-84" charset="0"/>
              </a:rPr>
              <a:t>Predicts a small-k cutoff</a:t>
            </a:r>
          </a:p>
          <a:p>
            <a:pPr>
              <a:buFont typeface="Wingdings" pitchFamily="-84" charset="2"/>
              <a:buChar char="à"/>
            </a:pPr>
            <a:r>
              <a:rPr lang="en-US" dirty="0">
                <a:latin typeface="Helvetica" pitchFamily="-84" charset="0"/>
                <a:ea typeface="Helvetica" pitchFamily="-84" charset="0"/>
                <a:cs typeface="Helvetica" pitchFamily="-84" charset="0"/>
                <a:sym typeface="Wingdings" pitchFamily="-84" charset="2"/>
              </a:rPr>
              <a:t>a</a:t>
            </a:r>
            <a:r>
              <a:rPr lang="hu-HU" dirty="0">
                <a:latin typeface="Helvetica" pitchFamily="-84" charset="0"/>
                <a:ea typeface="Helvetica" pitchFamily="-84" charset="0"/>
                <a:cs typeface="Helvetica" pitchFamily="-84" charset="0"/>
              </a:rPr>
              <a:t> correct model should predict all aspects of the degree distribution, not only the degree exponent.</a:t>
            </a:r>
          </a:p>
          <a:p>
            <a:pPr>
              <a:buFont typeface="Wingdings" pitchFamily="-84" charset="2"/>
              <a:buChar char="à"/>
            </a:pPr>
            <a:r>
              <a:rPr lang="hu-HU" dirty="0">
                <a:latin typeface="Helvetica" pitchFamily="-84" charset="0"/>
                <a:ea typeface="Helvetica" pitchFamily="-84" charset="0"/>
                <a:cs typeface="Helvetica" pitchFamily="-84" charset="0"/>
              </a:rPr>
              <a:t>Degree exponent is a continuous function of </a:t>
            </a:r>
            <a:r>
              <a:rPr lang="hu-HU" i="1" dirty="0">
                <a:latin typeface="Helvetica" pitchFamily="-84" charset="0"/>
                <a:ea typeface="Helvetica" pitchFamily="-84" charset="0"/>
                <a:cs typeface="Helvetica" pitchFamily="-84" charset="0"/>
              </a:rPr>
              <a:t>p,q</a:t>
            </a:r>
            <a:r>
              <a:rPr lang="hu-HU" dirty="0">
                <a:latin typeface="Helvetica" pitchFamily="-84" charset="0"/>
                <a:ea typeface="Helvetica" pitchFamily="-84" charset="0"/>
                <a:cs typeface="Helvetica" pitchFamily="-84" charset="0"/>
              </a:rPr>
              <a:t>, </a:t>
            </a:r>
            <a:r>
              <a:rPr lang="hu-HU" i="1" dirty="0">
                <a:latin typeface="Helvetica" pitchFamily="-84" charset="0"/>
                <a:ea typeface="Helvetica" pitchFamily="-84" charset="0"/>
                <a:cs typeface="Helvetica" pitchFamily="-84" charset="0"/>
              </a:rPr>
              <a:t>m</a:t>
            </a:r>
          </a:p>
        </p:txBody>
      </p:sp>
      <p:sp>
        <p:nvSpPr>
          <p:cNvPr id="78858"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EXTENDED MODEL: Small-k cutoff</a:t>
            </a:r>
          </a:p>
        </p:txBody>
      </p:sp>
      <p:sp>
        <p:nvSpPr>
          <p:cNvPr id="11"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70602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Text Box 4"/>
          <p:cNvSpPr txBox="1">
            <a:spLocks noChangeArrowheads="1"/>
          </p:cNvSpPr>
          <p:nvPr/>
        </p:nvSpPr>
        <p:spPr bwMode="auto">
          <a:xfrm>
            <a:off x="228600" y="884238"/>
            <a:ext cx="7086600" cy="4708525"/>
          </a:xfrm>
          <a:prstGeom prst="rect">
            <a:avLst/>
          </a:prstGeom>
          <a:noFill/>
          <a:ln w="12700">
            <a:noFill/>
            <a:miter lim="800000"/>
            <a:headEnd/>
            <a:tailEnd/>
          </a:ln>
        </p:spPr>
        <p:txBody>
          <a:bodyPr>
            <a:prstTxWarp prst="textNoShape">
              <a:avLst/>
            </a:prstTxWarp>
            <a:spAutoFit/>
          </a:bodyPr>
          <a:lstStyle/>
          <a:p>
            <a:pPr defTabSz="914400" eaLnBrk="0" hangingPunct="0">
              <a:spcBef>
                <a:spcPct val="50000"/>
              </a:spcBef>
              <a:buFontTx/>
              <a:buChar char="•"/>
            </a:pPr>
            <a:r>
              <a:rPr lang="en-US" altLang="ko-KR" sz="2400">
                <a:solidFill>
                  <a:srgbClr val="000000"/>
                </a:solidFill>
                <a:latin typeface="Helvetica" pitchFamily="-84" charset="0"/>
                <a:ea typeface="Helvetica" pitchFamily="-84" charset="0"/>
                <a:cs typeface="Helvetica" pitchFamily="-84" charset="0"/>
              </a:rPr>
              <a:t> Non-linear preferential attachment:  </a:t>
            </a:r>
          </a:p>
          <a:p>
            <a:pPr defTabSz="914400" eaLnBrk="0" hangingPunct="0">
              <a:spcBef>
                <a:spcPct val="50000"/>
              </a:spcBef>
            </a:pPr>
            <a:r>
              <a:rPr lang="en-US" altLang="ko-KR" sz="2400">
                <a:solidFill>
                  <a:srgbClr val="000000"/>
                </a:solidFill>
                <a:latin typeface="Helvetica" pitchFamily="-84" charset="0"/>
                <a:ea typeface="Helvetica" pitchFamily="-84" charset="0"/>
                <a:cs typeface="Helvetica" pitchFamily="-84" charset="0"/>
              </a:rPr>
              <a:t>		</a:t>
            </a:r>
            <a:endParaRPr lang="en-US" altLang="ko-KR" sz="2400" baseline="30000">
              <a:solidFill>
                <a:srgbClr val="CC3300"/>
              </a:solidFill>
              <a:latin typeface="Helvetica" pitchFamily="-84" charset="0"/>
              <a:ea typeface="Helvetica" pitchFamily="-84" charset="0"/>
              <a:cs typeface="Helvetica" pitchFamily="-84" charset="0"/>
              <a:sym typeface="Symbol" pitchFamily="-84" charset="2"/>
            </a:endParaRPr>
          </a:p>
          <a:p>
            <a:pPr defTabSz="914400" eaLnBrk="0" hangingPunct="0">
              <a:spcBef>
                <a:spcPct val="50000"/>
              </a:spcBef>
              <a:buFontTx/>
              <a:buChar char="•"/>
            </a:pPr>
            <a:endParaRPr lang="en-US" altLang="ko-KR" sz="2400" baseline="30000">
              <a:solidFill>
                <a:srgbClr val="CC3300"/>
              </a:solidFill>
              <a:latin typeface="Helvetica" pitchFamily="-84" charset="0"/>
              <a:ea typeface="Helvetica" pitchFamily="-84" charset="0"/>
              <a:cs typeface="Helvetica" pitchFamily="-84" charset="0"/>
              <a:sym typeface="Symbol" pitchFamily="-84" charset="2"/>
            </a:endParaRPr>
          </a:p>
          <a:p>
            <a:pPr defTabSz="914400" eaLnBrk="0" hangingPunct="0">
              <a:spcBef>
                <a:spcPct val="50000"/>
              </a:spcBef>
            </a:pPr>
            <a:r>
              <a:rPr lang="en-US" altLang="ko-KR" sz="2400">
                <a:solidFill>
                  <a:srgbClr val="000000"/>
                </a:solidFill>
                <a:latin typeface="Helvetica" pitchFamily="-84" charset="0"/>
                <a:ea typeface="Helvetica" pitchFamily="-84" charset="0"/>
                <a:cs typeface="Helvetica" pitchFamily="-84" charset="0"/>
                <a:sym typeface="Symbol" pitchFamily="-84" charset="2"/>
              </a:rPr>
              <a:t>  </a:t>
            </a:r>
            <a:r>
              <a:rPr lang="en-US" altLang="ko-KR" sz="2400">
                <a:solidFill>
                  <a:srgbClr val="000000"/>
                </a:solidFill>
                <a:latin typeface="Helvetica" pitchFamily="-84" charset="0"/>
                <a:ea typeface="Helvetica" pitchFamily="-84" charset="0"/>
                <a:cs typeface="Helvetica" pitchFamily="-84" charset="0"/>
                <a:sym typeface="Wingdings" pitchFamily="-84" charset="2"/>
              </a:rPr>
              <a:t> P(k) does not follow a power law </a:t>
            </a:r>
            <a:r>
              <a:rPr lang="en-US" altLang="ko-KR" sz="2400">
                <a:solidFill>
                  <a:srgbClr val="000000"/>
                </a:solidFill>
                <a:latin typeface="Helvetica" pitchFamily="-84" charset="0"/>
                <a:ea typeface="Helvetica" pitchFamily="-84" charset="0"/>
                <a:cs typeface="Helvetica" pitchFamily="-84" charset="0"/>
                <a:sym typeface="Symbol" pitchFamily="-84" charset="2"/>
              </a:rPr>
              <a:t>for 1</a:t>
            </a:r>
          </a:p>
          <a:p>
            <a:pPr defTabSz="914400" eaLnBrk="0" hangingPunct="0">
              <a:spcBef>
                <a:spcPct val="50000"/>
              </a:spcBef>
            </a:pPr>
            <a:r>
              <a:rPr lang="en-US" altLang="ko-KR" sz="2400">
                <a:solidFill>
                  <a:srgbClr val="000000"/>
                </a:solidFill>
                <a:latin typeface="Helvetica" pitchFamily="-84" charset="0"/>
                <a:ea typeface="Helvetica" pitchFamily="-84" charset="0"/>
                <a:cs typeface="Helvetica" pitchFamily="-84" charset="0"/>
                <a:sym typeface="Symbol" pitchFamily="-84" charset="2"/>
              </a:rPr>
              <a:t>  </a:t>
            </a:r>
          </a:p>
          <a:p>
            <a:pPr defTabSz="914400" eaLnBrk="0" hangingPunct="0">
              <a:spcBef>
                <a:spcPct val="50000"/>
              </a:spcBef>
            </a:pPr>
            <a:r>
              <a:rPr lang="en-US" altLang="ko-KR" sz="2400">
                <a:solidFill>
                  <a:srgbClr val="000000"/>
                </a:solidFill>
                <a:latin typeface="Helvetica" pitchFamily="-84" charset="0"/>
                <a:ea typeface="Helvetica" pitchFamily="-84" charset="0"/>
                <a:cs typeface="Helvetica" pitchFamily="-84" charset="0"/>
                <a:sym typeface="Symbol" pitchFamily="-84" charset="2"/>
              </a:rPr>
              <a:t>    &lt;1 : stretch-exponential</a:t>
            </a:r>
          </a:p>
          <a:p>
            <a:pPr defTabSz="914400" eaLnBrk="0" hangingPunct="0">
              <a:spcBef>
                <a:spcPct val="50000"/>
              </a:spcBef>
            </a:pPr>
            <a:r>
              <a:rPr lang="en-US" altLang="ko-KR" sz="2400">
                <a:solidFill>
                  <a:srgbClr val="000000"/>
                </a:solidFill>
                <a:latin typeface="Helvetica" pitchFamily="-84" charset="0"/>
                <a:ea typeface="Helvetica" pitchFamily="-84" charset="0"/>
                <a:cs typeface="Helvetica" pitchFamily="-84" charset="0"/>
                <a:sym typeface="Symbol" pitchFamily="-84" charset="2"/>
              </a:rPr>
              <a:t>    &gt;1 : no-scaling (&gt;2 : “gelation”)</a:t>
            </a:r>
          </a:p>
          <a:p>
            <a:pPr defTabSz="914400" eaLnBrk="0" hangingPunct="0">
              <a:spcBef>
                <a:spcPct val="50000"/>
              </a:spcBef>
            </a:pPr>
            <a:r>
              <a:rPr lang="en-US" altLang="ko-KR" sz="2400" b="1">
                <a:solidFill>
                  <a:srgbClr val="000000"/>
                </a:solidFill>
                <a:latin typeface="Times New Roman" pitchFamily="-84" charset="0"/>
                <a:ea typeface="Gulim" charset="0"/>
                <a:cs typeface="Gulim" charset="0"/>
                <a:sym typeface="Symbol" pitchFamily="-84" charset="2"/>
              </a:rPr>
              <a:t>		          </a:t>
            </a:r>
          </a:p>
          <a:p>
            <a:pPr defTabSz="914400" eaLnBrk="0" hangingPunct="0">
              <a:spcBef>
                <a:spcPct val="50000"/>
              </a:spcBef>
            </a:pPr>
            <a:r>
              <a:rPr lang="en-US" altLang="ko-KR" sz="2400" b="1">
                <a:solidFill>
                  <a:srgbClr val="000000"/>
                </a:solidFill>
                <a:latin typeface="Times New Roman" pitchFamily="-84" charset="0"/>
                <a:ea typeface="Gulim" charset="0"/>
                <a:cs typeface="Gulim" charset="0"/>
                <a:sym typeface="Symbol" pitchFamily="-84" charset="2"/>
              </a:rPr>
              <a:t>		</a:t>
            </a:r>
            <a:endParaRPr lang="en-US" altLang="ko-KR" sz="2000" b="1">
              <a:solidFill>
                <a:srgbClr val="000000"/>
              </a:solidFill>
              <a:latin typeface="Times New Roman" pitchFamily="-84" charset="0"/>
              <a:ea typeface="Gulim" charset="0"/>
              <a:cs typeface="Gulim" charset="0"/>
              <a:sym typeface="Symbol" pitchFamily="-84" charset="2"/>
            </a:endParaRPr>
          </a:p>
        </p:txBody>
      </p:sp>
      <p:graphicFrame>
        <p:nvGraphicFramePr>
          <p:cNvPr id="80898" name="Object 2"/>
          <p:cNvGraphicFramePr>
            <a:graphicFrameLocks noChangeAspect="1"/>
          </p:cNvGraphicFramePr>
          <p:nvPr/>
        </p:nvGraphicFramePr>
        <p:xfrm>
          <a:off x="2209800" y="1287463"/>
          <a:ext cx="1676400" cy="890587"/>
        </p:xfrm>
        <a:graphic>
          <a:graphicData uri="http://schemas.openxmlformats.org/presentationml/2006/ole">
            <mc:AlternateContent xmlns:mc="http://schemas.openxmlformats.org/markup-compatibility/2006">
              <mc:Choice xmlns:v="urn:schemas-microsoft-com:vml" Requires="v">
                <p:oleObj name="Equation" r:id="rId3" imgW="876240" imgH="558720" progId="Equation.3">
                  <p:embed/>
                </p:oleObj>
              </mc:Choice>
              <mc:Fallback>
                <p:oleObj name="Equation" r:id="rId3" imgW="876240" imgH="558720" progId="Equation.3">
                  <p:embed/>
                  <p:pic>
                    <p:nvPicPr>
                      <p:cNvPr id="808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87463"/>
                        <a:ext cx="1676400" cy="8905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0902" name="Text Box 11"/>
          <p:cNvSpPr txBox="1">
            <a:spLocks noChangeArrowheads="1"/>
          </p:cNvSpPr>
          <p:nvPr/>
        </p:nvSpPr>
        <p:spPr bwMode="auto">
          <a:xfrm>
            <a:off x="330200" y="5100638"/>
            <a:ext cx="7696200" cy="277812"/>
          </a:xfrm>
          <a:prstGeom prst="rect">
            <a:avLst/>
          </a:prstGeom>
          <a:noFill/>
          <a:ln w="9525">
            <a:noFill/>
            <a:miter lim="800000"/>
            <a:headEnd/>
            <a:tailEnd/>
          </a:ln>
        </p:spPr>
        <p:txBody>
          <a:bodyPr>
            <a:prstTxWarp prst="textNoShape">
              <a:avLst/>
            </a:prstTxWarp>
            <a:spAutoFit/>
          </a:bodyPr>
          <a:lstStyle/>
          <a:p>
            <a:r>
              <a:rPr lang="en-US" sz="1200">
                <a:solidFill>
                  <a:srgbClr val="000000"/>
                </a:solidFill>
                <a:latin typeface="Helvetica" pitchFamily="-84" charset="0"/>
                <a:ea typeface="Helvetica" pitchFamily="-84" charset="0"/>
                <a:cs typeface="Helvetica" pitchFamily="-84" charset="0"/>
              </a:rPr>
              <a:t>P. Krapivsky, S. Redner, F. Leyvraz, Phys. Rev. Lett. 85, 4629 (2000)</a:t>
            </a:r>
          </a:p>
        </p:txBody>
      </p:sp>
      <p:graphicFrame>
        <p:nvGraphicFramePr>
          <p:cNvPr id="80899" name="Object 30"/>
          <p:cNvGraphicFramePr>
            <a:graphicFrameLocks noChangeAspect="1"/>
          </p:cNvGraphicFramePr>
          <p:nvPr/>
        </p:nvGraphicFramePr>
        <p:xfrm>
          <a:off x="4368800" y="3433763"/>
          <a:ext cx="2755900" cy="522287"/>
        </p:xfrm>
        <a:graphic>
          <a:graphicData uri="http://schemas.openxmlformats.org/presentationml/2006/ole">
            <mc:AlternateContent xmlns:mc="http://schemas.openxmlformats.org/markup-compatibility/2006">
              <mc:Choice xmlns:v="urn:schemas-microsoft-com:vml" Requires="v">
                <p:oleObj name="Equation" r:id="rId5" imgW="1498320" imgH="241200" progId="Equation.3">
                  <p:embed/>
                </p:oleObj>
              </mc:Choice>
              <mc:Fallback>
                <p:oleObj name="Equation" r:id="rId5" imgW="1498320" imgH="241200" progId="Equation.3">
                  <p:embed/>
                  <p:pic>
                    <p:nvPicPr>
                      <p:cNvPr id="80899"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800" y="3433763"/>
                        <a:ext cx="2755900"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84" charset="0"/>
                <a:ea typeface="Helvetica" pitchFamily="-84" charset="0"/>
                <a:cs typeface="Helvetica" pitchFamily="-84" charset="0"/>
              </a:rPr>
              <a:t>NONLINEAR PREFERENTIAL ATTACHMENT: MORE MODELS</a:t>
            </a:r>
          </a:p>
        </p:txBody>
      </p:sp>
      <p:sp>
        <p:nvSpPr>
          <p:cNvPr id="9"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42951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Box 28"/>
          <p:cNvSpPr txBox="1">
            <a:spLocks noChangeArrowheads="1"/>
          </p:cNvSpPr>
          <p:nvPr/>
        </p:nvSpPr>
        <p:spPr bwMode="auto">
          <a:xfrm>
            <a:off x="542925" y="2925763"/>
            <a:ext cx="7010400" cy="393700"/>
          </a:xfrm>
          <a:prstGeom prst="rect">
            <a:avLst/>
          </a:prstGeom>
          <a:noFill/>
          <a:ln w="9525">
            <a:noFill/>
            <a:miter lim="800000"/>
            <a:headEnd/>
            <a:tailEnd/>
          </a:ln>
        </p:spPr>
        <p:txBody>
          <a:bodyPr>
            <a:prstTxWarp prst="textNoShape">
              <a:avLst/>
            </a:prstTxWarp>
            <a:spAutoFit/>
          </a:bodyPr>
          <a:lstStyle/>
          <a:p>
            <a:pPr marL="457200" indent="-457200">
              <a:lnSpc>
                <a:spcPct val="110000"/>
              </a:lnSpc>
            </a:pPr>
            <a:r>
              <a:rPr lang="en-US">
                <a:latin typeface="Helvetica" pitchFamily="-84" charset="0"/>
                <a:ea typeface="Helvetica" pitchFamily="-84" charset="0"/>
                <a:cs typeface="Helvetica" pitchFamily="-84" charset="0"/>
              </a:rPr>
              <a:t>Initial attractiveness shifts the degree exponent:</a:t>
            </a:r>
          </a:p>
        </p:txBody>
      </p:sp>
      <p:sp>
        <p:nvSpPr>
          <p:cNvPr id="81925" name="Text Box 3"/>
          <p:cNvSpPr txBox="1">
            <a:spLocks noChangeArrowheads="1"/>
          </p:cNvSpPr>
          <p:nvPr/>
        </p:nvSpPr>
        <p:spPr bwMode="auto">
          <a:xfrm>
            <a:off x="542925" y="2390775"/>
            <a:ext cx="3048000" cy="523875"/>
          </a:xfrm>
          <a:prstGeom prst="rect">
            <a:avLst/>
          </a:prstGeom>
          <a:noFill/>
          <a:ln w="9525">
            <a:noFill/>
            <a:miter lim="800000"/>
            <a:headEnd/>
            <a:tailEnd/>
          </a:ln>
        </p:spPr>
        <p:txBody>
          <a:bodyPr>
            <a:prstTxWarp prst="textNoShape">
              <a:avLst/>
            </a:prstTxWarp>
            <a:spAutoFit/>
          </a:bodyPr>
          <a:lstStyle/>
          <a:p>
            <a:pPr>
              <a:lnSpc>
                <a:spcPct val="120000"/>
              </a:lnSpc>
            </a:pPr>
            <a:r>
              <a:rPr lang="en-US" sz="2400" b="1" i="1">
                <a:latin typeface="Helvetica" pitchFamily="-84" charset="0"/>
                <a:ea typeface="Helvetica" pitchFamily="-84" charset="0"/>
                <a:cs typeface="Helvetica" pitchFamily="-84" charset="0"/>
              </a:rPr>
              <a:t>A</a:t>
            </a:r>
            <a:r>
              <a:rPr lang="en-US" i="1">
                <a:latin typeface="Helvetica" pitchFamily="-84" charset="0"/>
                <a:ea typeface="Helvetica" pitchFamily="-84" charset="0"/>
                <a:cs typeface="Helvetica" pitchFamily="-84" charset="0"/>
              </a:rPr>
              <a:t> </a:t>
            </a:r>
            <a:r>
              <a:rPr lang="en-US">
                <a:latin typeface="Helvetica" pitchFamily="-84" charset="0"/>
                <a:ea typeface="Helvetica" pitchFamily="-84" charset="0"/>
                <a:cs typeface="Helvetica" pitchFamily="-84" charset="0"/>
              </a:rPr>
              <a:t>- initial attractiveness</a:t>
            </a:r>
          </a:p>
        </p:txBody>
      </p:sp>
      <p:graphicFrame>
        <p:nvGraphicFramePr>
          <p:cNvPr id="81922" name="Object 13"/>
          <p:cNvGraphicFramePr>
            <a:graphicFrameLocks noChangeAspect="1"/>
          </p:cNvGraphicFramePr>
          <p:nvPr/>
        </p:nvGraphicFramePr>
        <p:xfrm>
          <a:off x="593725" y="3551238"/>
          <a:ext cx="1438275" cy="649287"/>
        </p:xfrm>
        <a:graphic>
          <a:graphicData uri="http://schemas.openxmlformats.org/presentationml/2006/ole">
            <mc:AlternateContent xmlns:mc="http://schemas.openxmlformats.org/markup-compatibility/2006">
              <mc:Choice xmlns:v="urn:schemas-microsoft-com:vml" Requires="v">
                <p:oleObj name="Equation" r:id="rId3" imgW="749160" imgH="406080" progId="Equation.3">
                  <p:embed/>
                </p:oleObj>
              </mc:Choice>
              <mc:Fallback>
                <p:oleObj name="Equation" r:id="rId3" imgW="749160" imgH="406080" progId="Equation.3">
                  <p:embed/>
                  <p:pic>
                    <p:nvPicPr>
                      <p:cNvPr id="81922"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25" y="3551238"/>
                        <a:ext cx="1438275"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23" name="Object 27"/>
          <p:cNvGraphicFramePr>
            <a:graphicFrameLocks noChangeAspect="1"/>
          </p:cNvGraphicFramePr>
          <p:nvPr/>
        </p:nvGraphicFramePr>
        <p:xfrm>
          <a:off x="542925" y="1787525"/>
          <a:ext cx="2911475" cy="411163"/>
        </p:xfrm>
        <a:graphic>
          <a:graphicData uri="http://schemas.openxmlformats.org/presentationml/2006/ole">
            <mc:AlternateContent xmlns:mc="http://schemas.openxmlformats.org/markup-compatibility/2006">
              <mc:Choice xmlns:v="urn:schemas-microsoft-com:vml" Requires="v">
                <p:oleObj name="Equation" r:id="rId5" imgW="1346040" imgH="228600" progId="Equation.3">
                  <p:embed/>
                </p:oleObj>
              </mc:Choice>
              <mc:Fallback>
                <p:oleObj name="Equation" r:id="rId5" imgW="1346040" imgH="228600" progId="Equation.3">
                  <p:embed/>
                  <p:pic>
                    <p:nvPicPr>
                      <p:cNvPr id="81923"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 y="1787525"/>
                        <a:ext cx="2911475"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26" name="Text Box 29"/>
          <p:cNvSpPr txBox="1">
            <a:spLocks noChangeArrowheads="1"/>
          </p:cNvSpPr>
          <p:nvPr/>
        </p:nvSpPr>
        <p:spPr bwMode="auto">
          <a:xfrm>
            <a:off x="279400" y="5157788"/>
            <a:ext cx="7696200" cy="276225"/>
          </a:xfrm>
          <a:prstGeom prst="rect">
            <a:avLst/>
          </a:prstGeom>
          <a:noFill/>
          <a:ln w="9525">
            <a:noFill/>
            <a:miter lim="800000"/>
            <a:headEnd/>
            <a:tailEnd/>
          </a:ln>
        </p:spPr>
        <p:txBody>
          <a:bodyPr>
            <a:prstTxWarp prst="textNoShape">
              <a:avLst/>
            </a:prstTxWarp>
            <a:spAutoFit/>
          </a:bodyPr>
          <a:lstStyle/>
          <a:p>
            <a:r>
              <a:rPr lang="en-US" sz="1200">
                <a:latin typeface="Helvetica" pitchFamily="-84" charset="0"/>
                <a:ea typeface="Helvetica" pitchFamily="-84" charset="0"/>
                <a:cs typeface="Helvetica" pitchFamily="-84" charset="0"/>
              </a:rPr>
              <a:t>Dorogovtsev, Mendes, Samukhin, Phys. Rev. Lett. 85, 4633 (2000)</a:t>
            </a:r>
          </a:p>
        </p:txBody>
      </p:sp>
      <p:sp>
        <p:nvSpPr>
          <p:cNvPr id="81927" name="TextBox 10"/>
          <p:cNvSpPr txBox="1">
            <a:spLocks noChangeArrowheads="1"/>
          </p:cNvSpPr>
          <p:nvPr/>
        </p:nvSpPr>
        <p:spPr bwMode="auto">
          <a:xfrm>
            <a:off x="454025" y="895350"/>
            <a:ext cx="5887549" cy="646331"/>
          </a:xfrm>
          <a:prstGeom prst="rect">
            <a:avLst/>
          </a:prstGeom>
          <a:noFill/>
          <a:ln w="9525">
            <a:noFill/>
            <a:miter lim="800000"/>
            <a:headEnd/>
            <a:tailEnd/>
          </a:ln>
        </p:spPr>
        <p:txBody>
          <a:bodyPr wrap="none">
            <a:prstTxWarp prst="textNoShape">
              <a:avLst/>
            </a:prstTxWarp>
            <a:spAutoFit/>
          </a:bodyPr>
          <a:lstStyle/>
          <a:p>
            <a:r>
              <a:rPr lang="hu-HU" dirty="0">
                <a:latin typeface="Helvetica" pitchFamily="-84" charset="0"/>
                <a:ea typeface="Helvetica" pitchFamily="-84" charset="0"/>
                <a:cs typeface="Helvetica" pitchFamily="-84" charset="0"/>
              </a:rPr>
              <a:t>BA model: </a:t>
            </a:r>
            <a:r>
              <a:rPr lang="hu-HU" i="1" dirty="0">
                <a:latin typeface="Helvetica" pitchFamily="-84" charset="0"/>
                <a:ea typeface="Helvetica" pitchFamily="-84" charset="0"/>
                <a:cs typeface="Helvetica" pitchFamily="-84" charset="0"/>
              </a:rPr>
              <a:t>k=0</a:t>
            </a:r>
            <a:r>
              <a:rPr lang="hu-HU" dirty="0">
                <a:latin typeface="Helvetica" pitchFamily="-84" charset="0"/>
                <a:ea typeface="Helvetica" pitchFamily="-84" charset="0"/>
                <a:cs typeface="Helvetica" pitchFamily="-84" charset="0"/>
              </a:rPr>
              <a:t> nodes cannot aquire links, as </a:t>
            </a:r>
            <a:r>
              <a:rPr lang="hu-HU" i="1" dirty="0">
                <a:latin typeface="Helvetica" pitchFamily="-84" charset="0"/>
                <a:ea typeface="Helvetica" pitchFamily="-84" charset="0"/>
                <a:cs typeface="Helvetica" pitchFamily="-84" charset="0"/>
              </a:rPr>
              <a:t>Π(k=0)=0</a:t>
            </a:r>
          </a:p>
          <a:p>
            <a:r>
              <a:rPr lang="hu-HU" dirty="0">
                <a:latin typeface="Helvetica" pitchFamily="-84" charset="0"/>
                <a:ea typeface="Helvetica" pitchFamily="-84" charset="0"/>
                <a:cs typeface="Helvetica" pitchFamily="-84" charset="0"/>
              </a:rPr>
              <a:t>(the probability that a new node will attach to it is zero)</a:t>
            </a:r>
          </a:p>
        </p:txBody>
      </p:sp>
      <p:sp>
        <p:nvSpPr>
          <p:cNvPr id="81928" name="TextBox 11"/>
          <p:cNvSpPr txBox="1">
            <a:spLocks noChangeArrowheads="1"/>
          </p:cNvSpPr>
          <p:nvPr/>
        </p:nvSpPr>
        <p:spPr bwMode="auto">
          <a:xfrm>
            <a:off x="542925" y="4418013"/>
            <a:ext cx="8524875" cy="646112"/>
          </a:xfrm>
          <a:prstGeom prst="rect">
            <a:avLst/>
          </a:prstGeom>
          <a:noFill/>
          <a:ln w="9525">
            <a:noFill/>
            <a:miter lim="800000"/>
            <a:headEnd/>
            <a:tailEnd/>
          </a:ln>
        </p:spPr>
        <p:txBody>
          <a:bodyPr>
            <a:prstTxWarp prst="textNoShape">
              <a:avLst/>
            </a:prstTxWarp>
            <a:spAutoFit/>
          </a:bodyPr>
          <a:lstStyle/>
          <a:p>
            <a:r>
              <a:rPr lang="hu-HU">
                <a:latin typeface="Helvetica" pitchFamily="-84" charset="0"/>
                <a:ea typeface="Helvetica" pitchFamily="-84" charset="0"/>
                <a:cs typeface="Helvetica" pitchFamily="-84" charset="0"/>
              </a:rPr>
              <a:t>Note: the parameter A can be measured from real data, being the rate at which k=0 nodes acquire links, i.e. Π(k=0)=A</a:t>
            </a:r>
          </a:p>
        </p:txBody>
      </p:sp>
      <p:sp>
        <p:nvSpPr>
          <p:cNvPr id="81930"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INITIAL ATTRACTIVENESS</a:t>
            </a:r>
          </a:p>
        </p:txBody>
      </p:sp>
      <p:sp>
        <p:nvSpPr>
          <p:cNvPr id="11"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3657553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5"/>
          <p:cNvGraphicFramePr>
            <a:graphicFrameLocks noChangeAspect="1"/>
          </p:cNvGraphicFramePr>
          <p:nvPr/>
        </p:nvGraphicFramePr>
        <p:xfrm>
          <a:off x="3352800" y="3810000"/>
          <a:ext cx="2286000" cy="371475"/>
        </p:xfrm>
        <a:graphic>
          <a:graphicData uri="http://schemas.openxmlformats.org/presentationml/2006/ole">
            <mc:AlternateContent xmlns:mc="http://schemas.openxmlformats.org/markup-compatibility/2006">
              <mc:Choice xmlns:v="urn:schemas-microsoft-com:vml" Requires="v">
                <p:oleObj name="Equation" r:id="rId3" imgW="1231560" imgH="241200" progId="Equation.3">
                  <p:embed/>
                </p:oleObj>
              </mc:Choice>
              <mc:Fallback>
                <p:oleObj name="Equation" r:id="rId3" imgW="1231560" imgH="241200" progId="Equation.3">
                  <p:embed/>
                  <p:pic>
                    <p:nvPicPr>
                      <p:cNvPr id="8294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810000"/>
                        <a:ext cx="2286000"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47" name="Object 6"/>
          <p:cNvGraphicFramePr>
            <a:graphicFrameLocks noChangeAspect="1"/>
          </p:cNvGraphicFramePr>
          <p:nvPr/>
        </p:nvGraphicFramePr>
        <p:xfrm>
          <a:off x="4657725" y="3481388"/>
          <a:ext cx="223838" cy="352425"/>
        </p:xfrm>
        <a:graphic>
          <a:graphicData uri="http://schemas.openxmlformats.org/presentationml/2006/ole">
            <mc:AlternateContent xmlns:mc="http://schemas.openxmlformats.org/markup-compatibility/2006">
              <mc:Choice xmlns:v="urn:schemas-microsoft-com:vml" Requires="v">
                <p:oleObj name="Equation" r:id="rId5" imgW="114120" imgH="215640" progId="Equation.3">
                  <p:embed/>
                </p:oleObj>
              </mc:Choice>
              <mc:Fallback>
                <p:oleObj name="Equation" r:id="rId5" imgW="114120" imgH="215640" progId="Equation.3">
                  <p:embed/>
                  <p:pic>
                    <p:nvPicPr>
                      <p:cNvPr id="8294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7725" y="3481388"/>
                        <a:ext cx="223838"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49" name="Text Box 7"/>
          <p:cNvSpPr txBox="1">
            <a:spLocks noChangeArrowheads="1"/>
          </p:cNvSpPr>
          <p:nvPr/>
        </p:nvSpPr>
        <p:spPr bwMode="auto">
          <a:xfrm>
            <a:off x="393700" y="1103313"/>
            <a:ext cx="4264025" cy="415925"/>
          </a:xfrm>
          <a:prstGeom prst="rect">
            <a:avLst/>
          </a:prstGeom>
          <a:noFill/>
          <a:ln w="9525">
            <a:noFill/>
            <a:miter lim="800000"/>
            <a:headEnd/>
            <a:tailEnd/>
          </a:ln>
        </p:spPr>
        <p:txBody>
          <a:bodyPr>
            <a:prstTxWarp prst="textNoShape">
              <a:avLst/>
            </a:prstTxWarp>
            <a:spAutoFit/>
          </a:bodyPr>
          <a:lstStyle/>
          <a:p>
            <a:pPr>
              <a:lnSpc>
                <a:spcPct val="120000"/>
              </a:lnSpc>
              <a:buFontTx/>
              <a:buChar char="•"/>
            </a:pPr>
            <a:r>
              <a:rPr lang="en-US">
                <a:latin typeface="Helvetica" pitchFamily="-84" charset="0"/>
                <a:ea typeface="Helvetica" pitchFamily="-84" charset="0"/>
                <a:cs typeface="Helvetica" pitchFamily="-84" charset="0"/>
              </a:rPr>
              <a:t> Finite lifetime to acquire new edges</a:t>
            </a:r>
            <a:endParaRPr lang="en-US" sz="2400">
              <a:latin typeface="Helvetica" pitchFamily="-84" charset="0"/>
              <a:ea typeface="Helvetica" pitchFamily="-84" charset="0"/>
              <a:cs typeface="Helvetica" pitchFamily="-84" charset="0"/>
            </a:endParaRPr>
          </a:p>
        </p:txBody>
      </p:sp>
      <p:pic>
        <p:nvPicPr>
          <p:cNvPr id="82950" name="Picture 15" descr="aging"/>
          <p:cNvPicPr>
            <a:picLocks noChangeAspect="1" noChangeArrowheads="1"/>
          </p:cNvPicPr>
          <p:nvPr/>
        </p:nvPicPr>
        <p:blipFill>
          <a:blip r:embed="rId7"/>
          <a:srcRect/>
          <a:stretch>
            <a:fillRect/>
          </a:stretch>
        </p:blipFill>
        <p:spPr bwMode="auto">
          <a:xfrm>
            <a:off x="5129213" y="1014413"/>
            <a:ext cx="3352800" cy="2224087"/>
          </a:xfrm>
          <a:prstGeom prst="rect">
            <a:avLst/>
          </a:prstGeom>
          <a:noFill/>
          <a:ln w="9525">
            <a:noFill/>
            <a:miter lim="800000"/>
            <a:headEnd/>
            <a:tailEnd/>
          </a:ln>
        </p:spPr>
      </p:pic>
      <p:sp>
        <p:nvSpPr>
          <p:cNvPr id="82951" name="Text Box 16"/>
          <p:cNvSpPr txBox="1">
            <a:spLocks noChangeArrowheads="1"/>
          </p:cNvSpPr>
          <p:nvPr/>
        </p:nvSpPr>
        <p:spPr bwMode="auto">
          <a:xfrm>
            <a:off x="393700" y="3773488"/>
            <a:ext cx="5638800" cy="414337"/>
          </a:xfrm>
          <a:prstGeom prst="rect">
            <a:avLst/>
          </a:prstGeom>
          <a:noFill/>
          <a:ln w="9525">
            <a:noFill/>
            <a:miter lim="800000"/>
            <a:headEnd/>
            <a:tailEnd/>
          </a:ln>
        </p:spPr>
        <p:txBody>
          <a:bodyPr>
            <a:prstTxWarp prst="textNoShape">
              <a:avLst/>
            </a:prstTxWarp>
            <a:spAutoFit/>
          </a:bodyPr>
          <a:lstStyle/>
          <a:p>
            <a:pPr>
              <a:lnSpc>
                <a:spcPct val="120000"/>
              </a:lnSpc>
              <a:buFontTx/>
              <a:buChar char="•"/>
            </a:pPr>
            <a:r>
              <a:rPr lang="en-US">
                <a:latin typeface="Helvetica" pitchFamily="-84" charset="0"/>
                <a:ea typeface="Helvetica" pitchFamily="-84" charset="0"/>
                <a:cs typeface="Helvetica" pitchFamily="-84" charset="0"/>
              </a:rPr>
              <a:t> Gradual aging: </a:t>
            </a:r>
          </a:p>
        </p:txBody>
      </p:sp>
      <p:graphicFrame>
        <p:nvGraphicFramePr>
          <p:cNvPr id="82948" name="Object 17"/>
          <p:cNvGraphicFramePr>
            <a:graphicFrameLocks noChangeAspect="1"/>
          </p:cNvGraphicFramePr>
          <p:nvPr/>
        </p:nvGraphicFramePr>
        <p:xfrm>
          <a:off x="3386138" y="4318000"/>
          <a:ext cx="2289175" cy="314325"/>
        </p:xfrm>
        <a:graphic>
          <a:graphicData uri="http://schemas.openxmlformats.org/presentationml/2006/ole">
            <mc:AlternateContent xmlns:mc="http://schemas.openxmlformats.org/markup-compatibility/2006">
              <mc:Choice xmlns:v="urn:schemas-microsoft-com:vml" Requires="v">
                <p:oleObj name="Equation" r:id="rId8" imgW="1231560" imgH="203040" progId="Equation.3">
                  <p:embed/>
                </p:oleObj>
              </mc:Choice>
              <mc:Fallback>
                <p:oleObj name="Equation" r:id="rId8" imgW="1231560" imgH="203040" progId="Equation.3">
                  <p:embed/>
                  <p:pic>
                    <p:nvPicPr>
                      <p:cNvPr id="82948"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6138" y="4318000"/>
                        <a:ext cx="228917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52" name="Text Box 18"/>
          <p:cNvSpPr txBox="1">
            <a:spLocks noChangeArrowheads="1"/>
          </p:cNvSpPr>
          <p:nvPr/>
        </p:nvSpPr>
        <p:spPr bwMode="auto">
          <a:xfrm>
            <a:off x="393700" y="4872038"/>
            <a:ext cx="4903788" cy="277812"/>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latin typeface="Helvetica" pitchFamily="-84" charset="0"/>
                <a:ea typeface="Helvetica" pitchFamily="-84" charset="0"/>
                <a:cs typeface="Helvetica" pitchFamily="-84" charset="0"/>
              </a:rPr>
              <a:t>S. N. Dorogovtsev and J. F. F. Mendes, Phys. Rev. E 62, 1842 (2000) </a:t>
            </a:r>
          </a:p>
        </p:txBody>
      </p:sp>
      <p:sp>
        <p:nvSpPr>
          <p:cNvPr id="82953" name="Text Box 11"/>
          <p:cNvSpPr txBox="1">
            <a:spLocks noChangeArrowheads="1"/>
          </p:cNvSpPr>
          <p:nvPr/>
        </p:nvSpPr>
        <p:spPr bwMode="auto">
          <a:xfrm>
            <a:off x="393700" y="1765300"/>
            <a:ext cx="32845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latin typeface="Helvetica" pitchFamily="-84" charset="0"/>
                <a:ea typeface="Helvetica" pitchFamily="-84" charset="0"/>
                <a:cs typeface="Helvetica" pitchFamily="-84" charset="0"/>
              </a:rPr>
              <a:t>L. A. N. Amaral et al., PNAS 97, 11149 (2000)</a:t>
            </a:r>
          </a:p>
        </p:txBody>
      </p:sp>
      <p:sp>
        <p:nvSpPr>
          <p:cNvPr id="82955"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GROWTH CONSTRAINTS AND AGING CAUSE CUTOFFS</a:t>
            </a:r>
          </a:p>
        </p:txBody>
      </p:sp>
      <p:sp>
        <p:nvSpPr>
          <p:cNvPr id="12"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596495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70.2"/>
</p:tagLst>
</file>

<file path=ppt/tags/tag2.xml><?xml version="1.0" encoding="utf-8"?>
<p:tagLst xmlns:a="http://schemas.openxmlformats.org/drawingml/2006/main" xmlns:r="http://schemas.openxmlformats.org/officeDocument/2006/relationships" xmlns:p="http://schemas.openxmlformats.org/presentationml/2006/main">
  <p:tag name="TIMING" val="|32.3|15.9"/>
</p:tagLst>
</file>

<file path=ppt/tags/tag3.xml><?xml version="1.0" encoding="utf-8"?>
<p:tagLst xmlns:a="http://schemas.openxmlformats.org/drawingml/2006/main" xmlns:r="http://schemas.openxmlformats.org/officeDocument/2006/relationships" xmlns:p="http://schemas.openxmlformats.org/presentationml/2006/main">
  <p:tag name="TIMING" val="|0.9|43.3"/>
</p:tagLst>
</file>

<file path=ppt/tags/tag4.xml><?xml version="1.0" encoding="utf-8"?>
<p:tagLst xmlns:a="http://schemas.openxmlformats.org/drawingml/2006/main" xmlns:r="http://schemas.openxmlformats.org/officeDocument/2006/relationships" xmlns:p="http://schemas.openxmlformats.org/presentationml/2006/main">
  <p:tag name="TIMING" val="|155.1|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1600347</TotalTime>
  <Words>3311</Words>
  <Application>Microsoft Office PowerPoint</Application>
  <PresentationFormat>On-screen Show (16:10)</PresentationFormat>
  <Paragraphs>414</Paragraphs>
  <Slides>50</Slides>
  <Notes>20</Notes>
  <HiddenSlides>0</HiddenSlides>
  <MMClips>1</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50</vt:i4>
      </vt:variant>
    </vt:vector>
  </HeadingPairs>
  <TitlesOfParts>
    <vt:vector size="60" baseType="lpstr">
      <vt:lpstr>Arial</vt:lpstr>
      <vt:lpstr>Calibri</vt:lpstr>
      <vt:lpstr>Helvetica</vt:lpstr>
      <vt:lpstr>Times New Roman</vt:lpstr>
      <vt:lpstr>Trajan Pro</vt:lpstr>
      <vt:lpstr>Wingdings</vt:lpstr>
      <vt:lpstr>Office Theme</vt:lpstr>
      <vt:lpstr>1_Office Theme</vt:lpstr>
      <vt:lpstr>Office Theme</vt:lpstr>
      <vt:lpstr>Equation</vt:lpstr>
      <vt:lpstr>PowerPoint Presentation</vt:lpstr>
      <vt:lpstr>Evolving network models</vt:lpstr>
      <vt:lpstr>PowerPoint Presentation</vt:lpstr>
      <vt:lpstr> (the simplest way to change the degree exponent)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Structural cut-off</vt:lpstr>
      <vt:lpstr>Structural cut-off</vt:lpstr>
      <vt:lpstr>Structural cut-off for uncorrelated networks</vt:lpstr>
      <vt:lpstr>PowerPoint Presentation</vt:lpstr>
      <vt:lpstr>PowerPoint Presentation</vt:lpstr>
      <vt:lpstr>PowerPoint Presentation</vt:lpstr>
      <vt:lpstr>PowerPoint Presentation</vt:lpstr>
      <vt:lpstr>Structural cut-off for uncorrelated networks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Science</dc:title>
  <dc:creator>Albert-László Barabási</dc:creator>
  <cp:lastModifiedBy>Szymanski, Bolek</cp:lastModifiedBy>
  <cp:revision>655</cp:revision>
  <dcterms:created xsi:type="dcterms:W3CDTF">2012-04-09T15:24:55Z</dcterms:created>
  <dcterms:modified xsi:type="dcterms:W3CDTF">2023-10-05T00:44:37Z</dcterms:modified>
</cp:coreProperties>
</file>